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9" r:id="rId1"/>
  </p:sldMasterIdLst>
  <p:notesMasterIdLst>
    <p:notesMasterId r:id="rId42"/>
  </p:notesMasterIdLst>
  <p:sldIdLst>
    <p:sldId id="392" r:id="rId2"/>
    <p:sldId id="342" r:id="rId3"/>
    <p:sldId id="258" r:id="rId4"/>
    <p:sldId id="387" r:id="rId5"/>
    <p:sldId id="368" r:id="rId6"/>
    <p:sldId id="373" r:id="rId7"/>
    <p:sldId id="374" r:id="rId8"/>
    <p:sldId id="372" r:id="rId9"/>
    <p:sldId id="376" r:id="rId10"/>
    <p:sldId id="375" r:id="rId11"/>
    <p:sldId id="288" r:id="rId12"/>
    <p:sldId id="291" r:id="rId13"/>
    <p:sldId id="343" r:id="rId14"/>
    <p:sldId id="292" r:id="rId15"/>
    <p:sldId id="344" r:id="rId16"/>
    <p:sldId id="317" r:id="rId17"/>
    <p:sldId id="346" r:id="rId18"/>
    <p:sldId id="319" r:id="rId19"/>
    <p:sldId id="345" r:id="rId20"/>
    <p:sldId id="290" r:id="rId21"/>
    <p:sldId id="383" r:id="rId22"/>
    <p:sldId id="289" r:id="rId23"/>
    <p:sldId id="382" r:id="rId24"/>
    <p:sldId id="295" r:id="rId25"/>
    <p:sldId id="380" r:id="rId26"/>
    <p:sldId id="296" r:id="rId27"/>
    <p:sldId id="379" r:id="rId28"/>
    <p:sldId id="389" r:id="rId29"/>
    <p:sldId id="362" r:id="rId30"/>
    <p:sldId id="384" r:id="rId31"/>
    <p:sldId id="367" r:id="rId32"/>
    <p:sldId id="390" r:id="rId33"/>
    <p:sldId id="388" r:id="rId34"/>
    <p:sldId id="391" r:id="rId35"/>
    <p:sldId id="324" r:id="rId36"/>
    <p:sldId id="323" r:id="rId37"/>
    <p:sldId id="325" r:id="rId38"/>
    <p:sldId id="326" r:id="rId39"/>
    <p:sldId id="354" r:id="rId40"/>
    <p:sldId id="339" r:id="rId4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300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009900"/>
    <a:srgbClr val="FF66CC"/>
    <a:srgbClr val="00CC00"/>
    <a:srgbClr val="FF0000"/>
    <a:srgbClr val="A50021"/>
    <a:srgbClr val="CC0066"/>
    <a:srgbClr val="FF9900"/>
    <a:srgbClr val="D2F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7" autoAdjust="0"/>
    <p:restoredTop sz="97638" autoAdjust="0"/>
  </p:normalViewPr>
  <p:slideViewPr>
    <p:cSldViewPr>
      <p:cViewPr varScale="1">
        <p:scale>
          <a:sx n="75" d="100"/>
          <a:sy n="75" d="100"/>
        </p:scale>
        <p:origin x="42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61.wmf"/><Relationship Id="rId7" Type="http://schemas.openxmlformats.org/officeDocument/2006/relationships/image" Target="../media/image54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1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15141-02CB-424C-9AAE-23C30FBF7B32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246C6-8BBC-4CAA-B27C-6C5527BEB9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66244-F930-4EC3-B98C-A4B33E313B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BCC72-4225-4636-8CD1-325889E57A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5A2BC-0F82-4AEB-A0E1-937CEE0387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ABC17-0195-450B-87F4-93C118276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80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B8B24-FAEF-4DA3-82FD-3483E3658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80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39EB5-D408-4CD8-9899-8CEADD8E5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80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C7CE4-93BD-4F66-AC39-3A6755486F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CDBBA-A89E-4291-9AAC-4624F8BE52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ABD8A-E414-425F-89CC-001CB53DA1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14F7D-C95B-4E8C-BA31-C94CA0C875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6EF7F-25A5-4A65-AE8F-469761A2C3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07E08-82EF-44D2-AA11-83D542E427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71725-51F5-426F-8C62-A7E434B3A5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32320-EC67-4D13-93B6-B10F62169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444CF3-EF89-4308-BEAF-161E76D1D0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0" r:id="rId1"/>
    <p:sldLayoutId id="2147484671" r:id="rId2"/>
    <p:sldLayoutId id="2147484672" r:id="rId3"/>
    <p:sldLayoutId id="2147484673" r:id="rId4"/>
    <p:sldLayoutId id="2147484674" r:id="rId5"/>
    <p:sldLayoutId id="2147484675" r:id="rId6"/>
    <p:sldLayoutId id="2147484676" r:id="rId7"/>
    <p:sldLayoutId id="2147484677" r:id="rId8"/>
    <p:sldLayoutId id="2147484678" r:id="rId9"/>
    <p:sldLayoutId id="2147484679" r:id="rId10"/>
    <p:sldLayoutId id="2147484680" r:id="rId11"/>
    <p:sldLayoutId id="2147484682" r:id="rId12"/>
    <p:sldLayoutId id="2147484683" r:id="rId13"/>
    <p:sldLayoutId id="214748468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14.xml"/><Relationship Id="rId7" Type="http://schemas.openxmlformats.org/officeDocument/2006/relationships/slide" Target="slide2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18.xml"/><Relationship Id="rId10" Type="http://schemas.openxmlformats.org/officeDocument/2006/relationships/slide" Target="slide3.xml"/><Relationship Id="rId4" Type="http://schemas.openxmlformats.org/officeDocument/2006/relationships/slide" Target="slide16.xml"/><Relationship Id="rId9" Type="http://schemas.openxmlformats.org/officeDocument/2006/relationships/slide" Target="slide2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jpe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0" Type="http://schemas.openxmlformats.org/officeDocument/2006/relationships/slide" Target="slide11.xml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10" Type="http://schemas.openxmlformats.org/officeDocument/2006/relationships/slide" Target="slide11.xml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8.jpeg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5.wmf"/><Relationship Id="rId10" Type="http://schemas.openxmlformats.org/officeDocument/2006/relationships/slide" Target="slide11.xml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2.jpe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10" Type="http://schemas.openxmlformats.org/officeDocument/2006/relationships/slide" Target="slide11.xml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slide" Target="slide1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2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7.wmf"/><Relationship Id="rId10" Type="http://schemas.openxmlformats.org/officeDocument/2006/relationships/slide" Target="slide11.xml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slide" Target="slide1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8.jpeg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slide" Target="slide11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8.jpeg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8.jpeg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8.jpeg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11" Type="http://schemas.openxmlformats.org/officeDocument/2006/relationships/slide" Target="slide3.xml"/><Relationship Id="rId5" Type="http://schemas.openxmlformats.org/officeDocument/2006/relationships/oleObject" Target="../embeddings/oleObject31.bin"/><Relationship Id="rId10" Type="http://schemas.openxmlformats.org/officeDocument/2006/relationships/slide" Target="slide32.xml"/><Relationship Id="rId4" Type="http://schemas.openxmlformats.org/officeDocument/2006/relationships/image" Target="../media/image27.wmf"/><Relationship Id="rId9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0.xml"/><Relationship Id="rId5" Type="http://schemas.openxmlformats.org/officeDocument/2006/relationships/slide" Target="slide39.xml"/><Relationship Id="rId4" Type="http://schemas.openxmlformats.org/officeDocument/2006/relationships/slide" Target="slide28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12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3.bin"/><Relationship Id="rId9" Type="http://schemas.openxmlformats.org/officeDocument/2006/relationships/slide" Target="slide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9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4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8.jpe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1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image" Target="../media/image8.jpe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45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61.bin"/><Relationship Id="rId26" Type="http://schemas.openxmlformats.org/officeDocument/2006/relationships/oleObject" Target="../embeddings/oleObject65.bin"/><Relationship Id="rId3" Type="http://schemas.openxmlformats.org/officeDocument/2006/relationships/image" Target="../media/image8.jpeg"/><Relationship Id="rId21" Type="http://schemas.openxmlformats.org/officeDocument/2006/relationships/image" Target="../media/image55.wmf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8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0.bin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64.bin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10" Type="http://schemas.openxmlformats.org/officeDocument/2006/relationships/oleObject" Target="../embeddings/oleObject57.bin"/><Relationship Id="rId19" Type="http://schemas.openxmlformats.org/officeDocument/2006/relationships/image" Target="../media/image54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9.bin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58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73.bin"/><Relationship Id="rId3" Type="http://schemas.openxmlformats.org/officeDocument/2006/relationships/image" Target="../media/image8.jpeg"/><Relationship Id="rId21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54.wmf"/><Relationship Id="rId25" Type="http://schemas.openxmlformats.org/officeDocument/2006/relationships/image" Target="../media/image58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51.wmf"/><Relationship Id="rId24" Type="http://schemas.openxmlformats.org/officeDocument/2006/relationships/oleObject" Target="../embeddings/oleObject76.bin"/><Relationship Id="rId5" Type="http://schemas.openxmlformats.org/officeDocument/2006/relationships/image" Target="../media/image59.wmf"/><Relationship Id="rId15" Type="http://schemas.openxmlformats.org/officeDocument/2006/relationships/image" Target="../media/image53.wmf"/><Relationship Id="rId23" Type="http://schemas.openxmlformats.org/officeDocument/2006/relationships/image" Target="../media/image57.w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55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63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7.wmf"/><Relationship Id="rId11" Type="http://schemas.openxmlformats.org/officeDocument/2006/relationships/image" Target="../media/image62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77.bin"/><Relationship Id="rId4" Type="http://schemas.openxmlformats.org/officeDocument/2006/relationships/image" Target="../media/image65.wmf"/><Relationship Id="rId9" Type="http://schemas.openxmlformats.org/officeDocument/2006/relationships/image" Target="../media/image7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Презентация урока по теме: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5072074"/>
            <a:ext cx="6000792" cy="100013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Преподаватель Балашова Н.А.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1" y="2564904"/>
            <a:ext cx="80010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>
                <a:solidFill>
                  <a:srgbClr val="C00000"/>
                </a:solidFill>
              </a:rPr>
              <a:t>Преобразование графиков функций</a:t>
            </a:r>
            <a:endParaRPr lang="ru-RU" sz="6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4400550" y="2133600"/>
            <a:ext cx="3921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5124450" y="1268413"/>
            <a:ext cx="4302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2.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283450" y="333375"/>
            <a:ext cx="430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3.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413375" y="0"/>
            <a:ext cx="436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4.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564313" y="2205038"/>
            <a:ext cx="4222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5.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005763" y="765175"/>
            <a:ext cx="43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6.</a:t>
            </a:r>
          </a:p>
        </p:txBody>
      </p:sp>
      <p:graphicFrame>
        <p:nvGraphicFramePr>
          <p:cNvPr id="9" name="Group 9"/>
          <p:cNvGraphicFramePr>
            <a:graphicFrameLocks noGrp="1"/>
          </p:cNvGraphicFramePr>
          <p:nvPr/>
        </p:nvGraphicFramePr>
        <p:xfrm>
          <a:off x="4424363" y="2428867"/>
          <a:ext cx="603822" cy="4214839"/>
        </p:xfrm>
        <a:graphic>
          <a:graphicData uri="http://schemas.openxmlformats.org/drawingml/2006/table">
            <a:tbl>
              <a:tblPr/>
              <a:tblGrid>
                <a:gridCol w="603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Group 31"/>
          <p:cNvGraphicFramePr>
            <a:graphicFrameLocks noGrp="1"/>
          </p:cNvGraphicFramePr>
          <p:nvPr/>
        </p:nvGraphicFramePr>
        <p:xfrm>
          <a:off x="5145088" y="1500178"/>
          <a:ext cx="603822" cy="3786211"/>
        </p:xfrm>
        <a:graphic>
          <a:graphicData uri="http://schemas.openxmlformats.org/drawingml/2006/table">
            <a:tbl>
              <a:tblPr/>
              <a:tblGrid>
                <a:gridCol w="603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Group 51"/>
          <p:cNvGraphicFramePr>
            <a:graphicFrameLocks noGrp="1"/>
          </p:cNvGraphicFramePr>
          <p:nvPr/>
        </p:nvGraphicFramePr>
        <p:xfrm>
          <a:off x="5864225" y="214291"/>
          <a:ext cx="565163" cy="3643337"/>
        </p:xfrm>
        <a:graphic>
          <a:graphicData uri="http://schemas.openxmlformats.org/drawingml/2006/table">
            <a:tbl>
              <a:tblPr/>
              <a:tblGrid>
                <a:gridCol w="565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Group 71"/>
          <p:cNvGraphicFramePr>
            <a:graphicFrameLocks noGrp="1"/>
          </p:cNvGraphicFramePr>
          <p:nvPr/>
        </p:nvGraphicFramePr>
        <p:xfrm>
          <a:off x="6584950" y="2500305"/>
          <a:ext cx="603821" cy="3429025"/>
        </p:xfrm>
        <a:graphic>
          <a:graphicData uri="http://schemas.openxmlformats.org/drawingml/2006/table">
            <a:tbl>
              <a:tblPr/>
              <a:tblGrid>
                <a:gridCol w="603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0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Group 89"/>
          <p:cNvGraphicFramePr>
            <a:graphicFrameLocks noGrp="1"/>
          </p:cNvGraphicFramePr>
          <p:nvPr/>
        </p:nvGraphicFramePr>
        <p:xfrm>
          <a:off x="7304088" y="642915"/>
          <a:ext cx="603822" cy="3786218"/>
        </p:xfrm>
        <a:graphic>
          <a:graphicData uri="http://schemas.openxmlformats.org/drawingml/2006/table">
            <a:tbl>
              <a:tblPr/>
              <a:tblGrid>
                <a:gridCol w="603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4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Group 109"/>
          <p:cNvGraphicFramePr>
            <a:graphicFrameLocks noGrp="1"/>
          </p:cNvGraphicFramePr>
          <p:nvPr/>
        </p:nvGraphicFramePr>
        <p:xfrm>
          <a:off x="8001024" y="1071546"/>
          <a:ext cx="603822" cy="3311525"/>
        </p:xfrm>
        <a:graphic>
          <a:graphicData uri="http://schemas.openxmlformats.org/drawingml/2006/table">
            <a:tbl>
              <a:tblPr/>
              <a:tblGrid>
                <a:gridCol w="603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327" name="Text Box 127"/>
          <p:cNvSpPr txBox="1">
            <a:spLocks noChangeArrowheads="1"/>
          </p:cNvSpPr>
          <p:nvPr/>
        </p:nvSpPr>
        <p:spPr bwMode="auto">
          <a:xfrm>
            <a:off x="7423150" y="2587625"/>
            <a:ext cx="38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и</a:t>
            </a:r>
          </a:p>
        </p:txBody>
      </p:sp>
      <p:sp>
        <p:nvSpPr>
          <p:cNvPr id="51328" name="Text Box 128"/>
          <p:cNvSpPr txBox="1">
            <a:spLocks noChangeArrowheads="1"/>
          </p:cNvSpPr>
          <p:nvPr/>
        </p:nvSpPr>
        <p:spPr bwMode="auto">
          <a:xfrm>
            <a:off x="6634163" y="2636838"/>
            <a:ext cx="411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err="1">
                <a:solidFill>
                  <a:srgbClr val="0000FF"/>
                </a:solidFill>
                <a:latin typeface="Georgia" pitchFamily="18" charset="0"/>
              </a:rPr>
              <a:t>ф</a:t>
            </a:r>
            <a:endParaRPr lang="ru-RU" sz="24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1329" name="Text Box 129"/>
          <p:cNvSpPr txBox="1">
            <a:spLocks noChangeArrowheads="1"/>
          </p:cNvSpPr>
          <p:nvPr/>
        </p:nvSpPr>
        <p:spPr bwMode="auto">
          <a:xfrm>
            <a:off x="5983288" y="2587625"/>
            <a:ext cx="37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1330" name="Text Box 130"/>
          <p:cNvSpPr txBox="1">
            <a:spLocks noChangeArrowheads="1"/>
          </p:cNvSpPr>
          <p:nvPr/>
        </p:nvSpPr>
        <p:spPr bwMode="auto">
          <a:xfrm>
            <a:off x="5262563" y="2587625"/>
            <a:ext cx="37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 err="1">
                <a:solidFill>
                  <a:srgbClr val="0000FF"/>
                </a:solidFill>
                <a:latin typeface="Georgia" pitchFamily="18" charset="0"/>
              </a:rPr>
              <a:t>р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1331" name="Text Box 131"/>
          <p:cNvSpPr txBox="1">
            <a:spLocks noChangeArrowheads="1"/>
          </p:cNvSpPr>
          <p:nvPr/>
        </p:nvSpPr>
        <p:spPr bwMode="auto">
          <a:xfrm>
            <a:off x="4500562" y="2571744"/>
            <a:ext cx="428628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г</a:t>
            </a:r>
          </a:p>
        </p:txBody>
      </p:sp>
      <p:sp>
        <p:nvSpPr>
          <p:cNvPr id="51332" name="Text Box 132"/>
          <p:cNvSpPr txBox="1">
            <a:spLocks noChangeArrowheads="1"/>
          </p:cNvSpPr>
          <p:nvPr/>
        </p:nvSpPr>
        <p:spPr bwMode="auto">
          <a:xfrm>
            <a:off x="4543425" y="2928934"/>
            <a:ext cx="387350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и</a:t>
            </a:r>
          </a:p>
        </p:txBody>
      </p:sp>
      <p:sp>
        <p:nvSpPr>
          <p:cNvPr id="51333" name="Text Box 133"/>
          <p:cNvSpPr txBox="1">
            <a:spLocks noChangeArrowheads="1"/>
          </p:cNvSpPr>
          <p:nvPr/>
        </p:nvSpPr>
        <p:spPr bwMode="auto">
          <a:xfrm>
            <a:off x="4538663" y="3929066"/>
            <a:ext cx="347662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е</a:t>
            </a:r>
          </a:p>
        </p:txBody>
      </p:sp>
      <p:sp>
        <p:nvSpPr>
          <p:cNvPr id="51334" name="Text Box 134"/>
          <p:cNvSpPr txBox="1">
            <a:spLocks noChangeArrowheads="1"/>
          </p:cNvSpPr>
          <p:nvPr/>
        </p:nvSpPr>
        <p:spPr bwMode="auto">
          <a:xfrm>
            <a:off x="4545013" y="3357562"/>
            <a:ext cx="388937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Georgia" pitchFamily="18" charset="0"/>
              </a:rPr>
              <a:t>п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51335" name="Text Box 135"/>
          <p:cNvSpPr txBox="1">
            <a:spLocks noChangeArrowheads="1"/>
          </p:cNvSpPr>
          <p:nvPr/>
        </p:nvSpPr>
        <p:spPr bwMode="auto">
          <a:xfrm>
            <a:off x="4543425" y="6286520"/>
            <a:ext cx="379413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а</a:t>
            </a:r>
          </a:p>
        </p:txBody>
      </p:sp>
      <p:sp>
        <p:nvSpPr>
          <p:cNvPr id="51336" name="Text Box 136"/>
          <p:cNvSpPr txBox="1">
            <a:spLocks noChangeArrowheads="1"/>
          </p:cNvSpPr>
          <p:nvPr/>
        </p:nvSpPr>
        <p:spPr bwMode="auto">
          <a:xfrm>
            <a:off x="4543425" y="5786454"/>
            <a:ext cx="374650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л</a:t>
            </a:r>
          </a:p>
        </p:txBody>
      </p:sp>
      <p:sp>
        <p:nvSpPr>
          <p:cNvPr id="51337" name="Text Box 137"/>
          <p:cNvSpPr txBox="1">
            <a:spLocks noChangeArrowheads="1"/>
          </p:cNvSpPr>
          <p:nvPr/>
        </p:nvSpPr>
        <p:spPr bwMode="auto">
          <a:xfrm>
            <a:off x="4541838" y="5357826"/>
            <a:ext cx="371475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о</a:t>
            </a:r>
          </a:p>
        </p:txBody>
      </p:sp>
      <p:sp>
        <p:nvSpPr>
          <p:cNvPr id="51338" name="Text Box 138"/>
          <p:cNvSpPr txBox="1">
            <a:spLocks noChangeArrowheads="1"/>
          </p:cNvSpPr>
          <p:nvPr/>
        </p:nvSpPr>
        <p:spPr bwMode="auto">
          <a:xfrm>
            <a:off x="4541838" y="4857760"/>
            <a:ext cx="369887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б</a:t>
            </a:r>
          </a:p>
        </p:txBody>
      </p:sp>
      <p:sp>
        <p:nvSpPr>
          <p:cNvPr id="51339" name="Text Box 139"/>
          <p:cNvSpPr txBox="1">
            <a:spLocks noChangeArrowheads="1"/>
          </p:cNvSpPr>
          <p:nvPr/>
        </p:nvSpPr>
        <p:spPr bwMode="auto">
          <a:xfrm>
            <a:off x="4543425" y="4429132"/>
            <a:ext cx="379413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Georgia" pitchFamily="18" charset="0"/>
              </a:rPr>
              <a:t>р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51340" name="Text Box 140"/>
          <p:cNvSpPr txBox="1">
            <a:spLocks noChangeArrowheads="1"/>
          </p:cNvSpPr>
          <p:nvPr/>
        </p:nvSpPr>
        <p:spPr bwMode="auto">
          <a:xfrm>
            <a:off x="250825" y="711200"/>
            <a:ext cx="165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29" name="Text Box 141"/>
          <p:cNvSpPr txBox="1">
            <a:spLocks noChangeArrowheads="1"/>
          </p:cNvSpPr>
          <p:nvPr/>
        </p:nvSpPr>
        <p:spPr bwMode="auto">
          <a:xfrm>
            <a:off x="0" y="357166"/>
            <a:ext cx="51673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600" b="1" i="1" dirty="0">
                <a:latin typeface="Georgia" pitchFamily="18" charset="0"/>
              </a:rPr>
              <a:t>6. Переменная  величина,</a:t>
            </a:r>
          </a:p>
          <a:p>
            <a:pPr algn="l"/>
            <a:r>
              <a:rPr lang="ru-RU" sz="3600" b="1" i="1" dirty="0" smtClean="0">
                <a:latin typeface="Georgia" pitchFamily="18" charset="0"/>
              </a:rPr>
              <a:t>значение  которой  зависит от  </a:t>
            </a:r>
            <a:r>
              <a:rPr lang="ru-RU" sz="3600" b="1" i="1" dirty="0">
                <a:latin typeface="Georgia" pitchFamily="18" charset="0"/>
              </a:rPr>
              <a:t>изменения  </a:t>
            </a:r>
            <a:r>
              <a:rPr lang="ru-RU" sz="3600" b="1" i="1" dirty="0" smtClean="0">
                <a:latin typeface="Georgia" pitchFamily="18" charset="0"/>
              </a:rPr>
              <a:t>другой  величины</a:t>
            </a:r>
            <a:r>
              <a:rPr lang="ru-RU" sz="3600" b="1" i="1" dirty="0">
                <a:latin typeface="Georgia" pitchFamily="18" charset="0"/>
              </a:rPr>
              <a:t>.</a:t>
            </a:r>
          </a:p>
        </p:txBody>
      </p:sp>
      <p:sp>
        <p:nvSpPr>
          <p:cNvPr id="51342" name="Text Box 142"/>
          <p:cNvSpPr txBox="1">
            <a:spLocks noChangeArrowheads="1"/>
          </p:cNvSpPr>
          <p:nvPr/>
        </p:nvSpPr>
        <p:spPr bwMode="auto">
          <a:xfrm>
            <a:off x="5264150" y="1785926"/>
            <a:ext cx="388938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rgbClr val="008000"/>
                </a:solidFill>
                <a:latin typeface="Georgia" pitchFamily="18" charset="0"/>
              </a:rPr>
              <a:t>п</a:t>
            </a:r>
            <a:endParaRPr lang="ru-RU" sz="2800" b="1" i="1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51343" name="Text Box 143"/>
          <p:cNvSpPr txBox="1">
            <a:spLocks noChangeArrowheads="1"/>
          </p:cNvSpPr>
          <p:nvPr/>
        </p:nvSpPr>
        <p:spPr bwMode="auto">
          <a:xfrm>
            <a:off x="5262563" y="2133600"/>
            <a:ext cx="37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1344" name="Text Box 144"/>
          <p:cNvSpPr txBox="1">
            <a:spLocks noChangeArrowheads="1"/>
          </p:cNvSpPr>
          <p:nvPr/>
        </p:nvSpPr>
        <p:spPr bwMode="auto">
          <a:xfrm>
            <a:off x="5260975" y="3500438"/>
            <a:ext cx="369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51345" name="Text Box 145"/>
          <p:cNvSpPr txBox="1">
            <a:spLocks noChangeArrowheads="1"/>
          </p:cNvSpPr>
          <p:nvPr/>
        </p:nvSpPr>
        <p:spPr bwMode="auto">
          <a:xfrm>
            <a:off x="5262563" y="3068638"/>
            <a:ext cx="37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1346" name="Text Box 146"/>
          <p:cNvSpPr txBox="1">
            <a:spLocks noChangeArrowheads="1"/>
          </p:cNvSpPr>
          <p:nvPr/>
        </p:nvSpPr>
        <p:spPr bwMode="auto">
          <a:xfrm>
            <a:off x="5262563" y="4437063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л</a:t>
            </a:r>
          </a:p>
        </p:txBody>
      </p:sp>
      <p:sp>
        <p:nvSpPr>
          <p:cNvPr id="51347" name="Text Box 147"/>
          <p:cNvSpPr txBox="1">
            <a:spLocks noChangeArrowheads="1"/>
          </p:cNvSpPr>
          <p:nvPr/>
        </p:nvSpPr>
        <p:spPr bwMode="auto">
          <a:xfrm>
            <a:off x="5260975" y="4005263"/>
            <a:ext cx="371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51348" name="Text Box 148"/>
          <p:cNvSpPr txBox="1">
            <a:spLocks noChangeArrowheads="1"/>
          </p:cNvSpPr>
          <p:nvPr/>
        </p:nvSpPr>
        <p:spPr bwMode="auto">
          <a:xfrm>
            <a:off x="5262563" y="4941888"/>
            <a:ext cx="37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1349" name="Text Box 149"/>
          <p:cNvSpPr txBox="1">
            <a:spLocks noChangeArrowheads="1"/>
          </p:cNvSpPr>
          <p:nvPr/>
        </p:nvSpPr>
        <p:spPr bwMode="auto">
          <a:xfrm>
            <a:off x="7421563" y="1196975"/>
            <a:ext cx="369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51350" name="Text Box 150"/>
          <p:cNvSpPr txBox="1">
            <a:spLocks noChangeArrowheads="1"/>
          </p:cNvSpPr>
          <p:nvPr/>
        </p:nvSpPr>
        <p:spPr bwMode="auto">
          <a:xfrm>
            <a:off x="7423150" y="692150"/>
            <a:ext cx="379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1351" name="Text Box 151"/>
          <p:cNvSpPr txBox="1">
            <a:spLocks noChangeArrowheads="1"/>
          </p:cNvSpPr>
          <p:nvPr/>
        </p:nvSpPr>
        <p:spPr bwMode="auto">
          <a:xfrm>
            <a:off x="7418388" y="3068638"/>
            <a:ext cx="338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51352" name="Text Box 152"/>
          <p:cNvSpPr txBox="1">
            <a:spLocks noChangeArrowheads="1"/>
          </p:cNvSpPr>
          <p:nvPr/>
        </p:nvSpPr>
        <p:spPr bwMode="auto">
          <a:xfrm>
            <a:off x="7351713" y="2133600"/>
            <a:ext cx="38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  <a:latin typeface="Georgia" pitchFamily="18" charset="0"/>
              </a:rPr>
              <a:t>ц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1353" name="Text Box 153"/>
          <p:cNvSpPr txBox="1">
            <a:spLocks noChangeArrowheads="1"/>
          </p:cNvSpPr>
          <p:nvPr/>
        </p:nvSpPr>
        <p:spPr bwMode="auto">
          <a:xfrm>
            <a:off x="7418388" y="1700213"/>
            <a:ext cx="338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51354" name="Text Box 154"/>
          <p:cNvSpPr txBox="1">
            <a:spLocks noChangeArrowheads="1"/>
          </p:cNvSpPr>
          <p:nvPr/>
        </p:nvSpPr>
        <p:spPr bwMode="auto">
          <a:xfrm>
            <a:off x="7423150" y="4005263"/>
            <a:ext cx="379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1355" name="Text Box 155"/>
          <p:cNvSpPr txBox="1">
            <a:spLocks noChangeArrowheads="1"/>
          </p:cNvSpPr>
          <p:nvPr/>
        </p:nvSpPr>
        <p:spPr bwMode="auto">
          <a:xfrm>
            <a:off x="7418388" y="3500438"/>
            <a:ext cx="338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51356" name="Text Box 156"/>
          <p:cNvSpPr txBox="1">
            <a:spLocks noChangeArrowheads="1"/>
          </p:cNvSpPr>
          <p:nvPr/>
        </p:nvSpPr>
        <p:spPr bwMode="auto">
          <a:xfrm>
            <a:off x="1403350" y="3109913"/>
            <a:ext cx="165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 i="1">
              <a:solidFill>
                <a:srgbClr val="9900CC"/>
              </a:solidFill>
              <a:latin typeface="Georgia" pitchFamily="18" charset="0"/>
            </a:endParaRPr>
          </a:p>
        </p:txBody>
      </p:sp>
      <p:sp>
        <p:nvSpPr>
          <p:cNvPr id="51357" name="Text Box 157"/>
          <p:cNvSpPr txBox="1">
            <a:spLocks noChangeArrowheads="1"/>
          </p:cNvSpPr>
          <p:nvPr/>
        </p:nvSpPr>
        <p:spPr bwMode="auto">
          <a:xfrm>
            <a:off x="5983288" y="692150"/>
            <a:ext cx="37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51358" name="Text Box 158"/>
          <p:cNvSpPr txBox="1">
            <a:spLocks noChangeArrowheads="1"/>
          </p:cNvSpPr>
          <p:nvPr/>
        </p:nvSpPr>
        <p:spPr bwMode="auto">
          <a:xfrm>
            <a:off x="5981700" y="188913"/>
            <a:ext cx="371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51359" name="Text Box 159"/>
          <p:cNvSpPr txBox="1">
            <a:spLocks noChangeArrowheads="1"/>
          </p:cNvSpPr>
          <p:nvPr/>
        </p:nvSpPr>
        <p:spPr bwMode="auto">
          <a:xfrm>
            <a:off x="5983288" y="2133600"/>
            <a:ext cx="388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н</a:t>
            </a:r>
          </a:p>
        </p:txBody>
      </p:sp>
      <p:sp>
        <p:nvSpPr>
          <p:cNvPr id="51360" name="Text Box 160"/>
          <p:cNvSpPr txBox="1">
            <a:spLocks noChangeArrowheads="1"/>
          </p:cNvSpPr>
          <p:nvPr/>
        </p:nvSpPr>
        <p:spPr bwMode="auto">
          <a:xfrm>
            <a:off x="5983288" y="1628775"/>
            <a:ext cx="38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и</a:t>
            </a:r>
          </a:p>
        </p:txBody>
      </p:sp>
      <p:sp>
        <p:nvSpPr>
          <p:cNvPr id="51361" name="Text Box 161"/>
          <p:cNvSpPr txBox="1">
            <a:spLocks noChangeArrowheads="1"/>
          </p:cNvSpPr>
          <p:nvPr/>
        </p:nvSpPr>
        <p:spPr bwMode="auto">
          <a:xfrm>
            <a:off x="5981700" y="1196975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9900CC"/>
                </a:solidFill>
                <a:latin typeface="Georgia" pitchFamily="18" charset="0"/>
              </a:rPr>
              <a:t>д</a:t>
            </a:r>
          </a:p>
        </p:txBody>
      </p:sp>
      <p:sp>
        <p:nvSpPr>
          <p:cNvPr id="51362" name="Text Box 162"/>
          <p:cNvSpPr txBox="1">
            <a:spLocks noChangeArrowheads="1"/>
          </p:cNvSpPr>
          <p:nvPr/>
        </p:nvSpPr>
        <p:spPr bwMode="auto">
          <a:xfrm>
            <a:off x="5983288" y="3573463"/>
            <a:ext cx="37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1363" name="Text Box 163"/>
          <p:cNvSpPr txBox="1">
            <a:spLocks noChangeArrowheads="1"/>
          </p:cNvSpPr>
          <p:nvPr/>
        </p:nvSpPr>
        <p:spPr bwMode="auto">
          <a:xfrm>
            <a:off x="5922963" y="3068638"/>
            <a:ext cx="488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т</a:t>
            </a:r>
          </a:p>
        </p:txBody>
      </p:sp>
      <p:sp>
        <p:nvSpPr>
          <p:cNvPr id="51364" name="Text Box 164"/>
          <p:cNvSpPr txBox="1">
            <a:spLocks noChangeArrowheads="1"/>
          </p:cNvSpPr>
          <p:nvPr/>
        </p:nvSpPr>
        <p:spPr bwMode="auto">
          <a:xfrm>
            <a:off x="6702425" y="3573463"/>
            <a:ext cx="379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666633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51365" name="Text Box 165"/>
          <p:cNvSpPr txBox="1">
            <a:spLocks noChangeArrowheads="1"/>
          </p:cNvSpPr>
          <p:nvPr/>
        </p:nvSpPr>
        <p:spPr bwMode="auto">
          <a:xfrm>
            <a:off x="6700838" y="3068638"/>
            <a:ext cx="371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666633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51366" name="Text Box 166"/>
          <p:cNvSpPr txBox="1">
            <a:spLocks noChangeArrowheads="1"/>
          </p:cNvSpPr>
          <p:nvPr/>
        </p:nvSpPr>
        <p:spPr bwMode="auto">
          <a:xfrm>
            <a:off x="6702425" y="5357826"/>
            <a:ext cx="379413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666633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1367" name="Text Box 167"/>
          <p:cNvSpPr txBox="1">
            <a:spLocks noChangeArrowheads="1"/>
          </p:cNvSpPr>
          <p:nvPr/>
        </p:nvSpPr>
        <p:spPr bwMode="auto">
          <a:xfrm>
            <a:off x="6702425" y="5000636"/>
            <a:ext cx="374650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666633"/>
                </a:solidFill>
                <a:latin typeface="Georgia" pitchFamily="18" charset="0"/>
              </a:rPr>
              <a:t>л</a:t>
            </a:r>
          </a:p>
        </p:txBody>
      </p:sp>
      <p:sp>
        <p:nvSpPr>
          <p:cNvPr id="51368" name="Text Box 168"/>
          <p:cNvSpPr txBox="1">
            <a:spLocks noChangeArrowheads="1"/>
          </p:cNvSpPr>
          <p:nvPr/>
        </p:nvSpPr>
        <p:spPr bwMode="auto">
          <a:xfrm>
            <a:off x="6702425" y="4572008"/>
            <a:ext cx="382588" cy="38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666633"/>
                </a:solidFill>
                <a:latin typeface="Georgia" pitchFamily="18" charset="0"/>
              </a:rPr>
              <a:t>у</a:t>
            </a:r>
          </a:p>
        </p:txBody>
      </p:sp>
      <p:sp>
        <p:nvSpPr>
          <p:cNvPr id="51369" name="Text Box 169"/>
          <p:cNvSpPr txBox="1">
            <a:spLocks noChangeArrowheads="1"/>
          </p:cNvSpPr>
          <p:nvPr/>
        </p:nvSpPr>
        <p:spPr bwMode="auto">
          <a:xfrm>
            <a:off x="6715140" y="4143380"/>
            <a:ext cx="447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666633"/>
                </a:solidFill>
                <a:latin typeface="Georgia" pitchFamily="18" charset="0"/>
              </a:rPr>
              <a:t>м</a:t>
            </a:r>
          </a:p>
        </p:txBody>
      </p:sp>
      <p:sp>
        <p:nvSpPr>
          <p:cNvPr id="58" name="Text Box 170"/>
          <p:cNvSpPr txBox="1">
            <a:spLocks noChangeArrowheads="1"/>
          </p:cNvSpPr>
          <p:nvPr/>
        </p:nvSpPr>
        <p:spPr bwMode="auto">
          <a:xfrm>
            <a:off x="8078788" y="1125538"/>
            <a:ext cx="45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 err="1">
                <a:solidFill>
                  <a:srgbClr val="0000FF"/>
                </a:solidFill>
                <a:latin typeface="Georgia" pitchFamily="18" charset="0"/>
              </a:rPr>
              <a:t>ф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9" name="Text Box 171"/>
          <p:cNvSpPr txBox="1">
            <a:spLocks noChangeArrowheads="1"/>
          </p:cNvSpPr>
          <p:nvPr/>
        </p:nvSpPr>
        <p:spPr bwMode="auto">
          <a:xfrm>
            <a:off x="8143875" y="1557338"/>
            <a:ext cx="382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у</a:t>
            </a:r>
          </a:p>
        </p:txBody>
      </p:sp>
      <p:sp>
        <p:nvSpPr>
          <p:cNvPr id="60" name="Text Box 172"/>
          <p:cNvSpPr txBox="1">
            <a:spLocks noChangeArrowheads="1"/>
          </p:cNvSpPr>
          <p:nvPr/>
        </p:nvSpPr>
        <p:spPr bwMode="auto">
          <a:xfrm>
            <a:off x="8143875" y="3500438"/>
            <a:ext cx="38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и</a:t>
            </a:r>
          </a:p>
        </p:txBody>
      </p:sp>
      <p:sp>
        <p:nvSpPr>
          <p:cNvPr id="61" name="Text Box 173"/>
          <p:cNvSpPr txBox="1">
            <a:spLocks noChangeArrowheads="1"/>
          </p:cNvSpPr>
          <p:nvPr/>
        </p:nvSpPr>
        <p:spPr bwMode="auto">
          <a:xfrm>
            <a:off x="8143875" y="2565400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к</a:t>
            </a:r>
          </a:p>
        </p:txBody>
      </p:sp>
      <p:sp>
        <p:nvSpPr>
          <p:cNvPr id="62" name="Text Box 174"/>
          <p:cNvSpPr txBox="1">
            <a:spLocks noChangeArrowheads="1"/>
          </p:cNvSpPr>
          <p:nvPr/>
        </p:nvSpPr>
        <p:spPr bwMode="auto">
          <a:xfrm>
            <a:off x="8143875" y="2133600"/>
            <a:ext cx="388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 err="1">
                <a:solidFill>
                  <a:srgbClr val="0000FF"/>
                </a:solidFill>
                <a:latin typeface="Georgia" pitchFamily="18" charset="0"/>
              </a:rPr>
              <a:t>н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3" name="Text Box 175"/>
          <p:cNvSpPr txBox="1">
            <a:spLocks noChangeArrowheads="1"/>
          </p:cNvSpPr>
          <p:nvPr/>
        </p:nvSpPr>
        <p:spPr bwMode="auto">
          <a:xfrm>
            <a:off x="8143875" y="3068638"/>
            <a:ext cx="38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ц</a:t>
            </a:r>
          </a:p>
        </p:txBody>
      </p:sp>
      <p:sp>
        <p:nvSpPr>
          <p:cNvPr id="64" name="Text Box 176"/>
          <p:cNvSpPr txBox="1">
            <a:spLocks noChangeArrowheads="1"/>
          </p:cNvSpPr>
          <p:nvPr/>
        </p:nvSpPr>
        <p:spPr bwMode="auto">
          <a:xfrm>
            <a:off x="8142288" y="4005263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я</a:t>
            </a:r>
          </a:p>
        </p:txBody>
      </p:sp>
      <p:pic>
        <p:nvPicPr>
          <p:cNvPr id="65" name="Picture 179" descr="AG0037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450" y="5411788"/>
            <a:ext cx="135255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8" name="Прямая со стрелкой 67"/>
          <p:cNvCxnSpPr/>
          <p:nvPr/>
        </p:nvCxnSpPr>
        <p:spPr bwMode="auto">
          <a:xfrm rot="5400000">
            <a:off x="2536017" y="3679033"/>
            <a:ext cx="2357454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9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8658225" cy="857250"/>
          </a:xfrm>
        </p:spPr>
        <p:txBody>
          <a:bodyPr>
            <a:normAutofit fontScale="90000"/>
          </a:bodyPr>
          <a:lstStyle/>
          <a:p>
            <a:pPr marL="838200" indent="-838200" eaLnBrk="1" hangingPunct="1"/>
            <a:r>
              <a:rPr lang="ru-RU" sz="3200" b="1" i="1" dirty="0" smtClean="0">
                <a:solidFill>
                  <a:srgbClr val="990000"/>
                </a:solidFill>
                <a:latin typeface="+mn-lt"/>
              </a:rPr>
              <a:t>Основные приёмы преобразования графиков</a:t>
            </a:r>
            <a:r>
              <a:rPr lang="ru-RU" sz="2000" b="1" dirty="0" smtClean="0">
                <a:latin typeface="Arial Black" pitchFamily="34" charset="0"/>
              </a:rPr>
              <a:t/>
            </a:r>
            <a:br>
              <a:rPr lang="ru-RU" sz="2000" b="1" dirty="0" smtClean="0">
                <a:latin typeface="Arial Black" pitchFamily="34" charset="0"/>
              </a:rPr>
            </a:br>
            <a:endParaRPr lang="ru-RU" sz="2000" b="1" dirty="0" smtClean="0">
              <a:latin typeface="Arial Black" pitchFamily="34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00125"/>
            <a:ext cx="9144000" cy="5126038"/>
          </a:xfrm>
        </p:spPr>
        <p:txBody>
          <a:bodyPr>
            <a:normAutofit/>
          </a:bodyPr>
          <a:lstStyle/>
          <a:p>
            <a:pPr marL="990600" lvl="1" indent="-533400" eaLnBrk="1" hangingPunct="1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ru-RU" sz="2100" u="sng" dirty="0" smtClean="0">
                <a:latin typeface="Arial Black" pitchFamily="34" charset="0"/>
                <a:hlinkClick r:id="rId2" action="ppaction://hlinksldjump"/>
              </a:rPr>
              <a:t>Параллельный перенос вдоль оси абсцисс</a:t>
            </a:r>
            <a:endParaRPr lang="en-US" sz="2100" u="sng" dirty="0" smtClean="0">
              <a:latin typeface="Arial Black" pitchFamily="34" charset="0"/>
            </a:endParaRPr>
          </a:p>
          <a:p>
            <a:pPr marL="990600" lvl="1" indent="-533400" eaLnBrk="1" hangingPunct="1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ru-RU" sz="2100" dirty="0" smtClean="0">
                <a:latin typeface="Arial Black" pitchFamily="34" charset="0"/>
                <a:hlinkClick r:id="rId3" action="ppaction://hlinksldjump"/>
              </a:rPr>
              <a:t>Параллельный перенос вдоль оси ординат</a:t>
            </a:r>
            <a:endParaRPr lang="en-US" sz="2100" dirty="0" smtClean="0">
              <a:latin typeface="Arial Black" pitchFamily="34" charset="0"/>
            </a:endParaRPr>
          </a:p>
          <a:p>
            <a:pPr marL="990600" lvl="1" indent="-533400" eaLnBrk="1" hangingPunct="1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ru-RU" sz="2100" dirty="0" smtClean="0">
                <a:latin typeface="Arial Black" pitchFamily="34" charset="0"/>
                <a:hlinkClick r:id="rId4" action="ppaction://hlinksldjump"/>
              </a:rPr>
              <a:t>Растяжение и сжатие вдоль оси абсцисс</a:t>
            </a:r>
            <a:endParaRPr lang="ru-RU" sz="2100" dirty="0" smtClean="0">
              <a:latin typeface="Arial Black" pitchFamily="34" charset="0"/>
            </a:endParaRPr>
          </a:p>
          <a:p>
            <a:pPr marL="990600" lvl="1" indent="-533400" eaLnBrk="1" hangingPunct="1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ru-RU" sz="2100" dirty="0" smtClean="0">
                <a:latin typeface="Arial Black" pitchFamily="34" charset="0"/>
                <a:hlinkClick r:id="rId5" action="ppaction://hlinksldjump"/>
              </a:rPr>
              <a:t>Растяжение и сжатие вдоль оси ординат</a:t>
            </a:r>
            <a:endParaRPr lang="ru-RU" sz="2100" dirty="0" smtClean="0">
              <a:latin typeface="Arial Black" pitchFamily="34" charset="0"/>
            </a:endParaRPr>
          </a:p>
          <a:p>
            <a:pPr marL="990600" lvl="1" indent="-533400" eaLnBrk="1" hangingPunct="1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ru-RU" sz="2100" dirty="0" smtClean="0">
                <a:latin typeface="Arial Black" pitchFamily="34" charset="0"/>
                <a:hlinkClick r:id="rId6" action="ppaction://hlinksldjump"/>
              </a:rPr>
              <a:t>Преобразование симметрии относительно оси абсцисс </a:t>
            </a:r>
            <a:endParaRPr lang="ru-RU" sz="2100" dirty="0" smtClean="0">
              <a:latin typeface="Arial Black" pitchFamily="34" charset="0"/>
            </a:endParaRPr>
          </a:p>
          <a:p>
            <a:pPr marL="990600" lvl="1" indent="-533400" eaLnBrk="1" hangingPunct="1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ru-RU" sz="2100" dirty="0" smtClean="0">
                <a:latin typeface="Arial Black" pitchFamily="34" charset="0"/>
                <a:hlinkClick r:id="rId7" action="ppaction://hlinksldjump"/>
              </a:rPr>
              <a:t>Преобразование симметрии относительно оси ординат</a:t>
            </a:r>
            <a:endParaRPr lang="ru-RU" sz="2100" dirty="0" smtClean="0">
              <a:latin typeface="Arial Black" pitchFamily="34" charset="0"/>
            </a:endParaRPr>
          </a:p>
          <a:p>
            <a:pPr marL="990600" lvl="1" indent="-533400" eaLnBrk="1" hangingPunct="1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ru-RU" sz="2100" dirty="0" smtClean="0">
                <a:latin typeface="Arial Black" pitchFamily="34" charset="0"/>
                <a:hlinkClick r:id="rId8" action="ppaction://hlinksldjump"/>
              </a:rPr>
              <a:t>Построение графика функции у =│</a:t>
            </a:r>
            <a:r>
              <a:rPr lang="en-US" sz="2100" dirty="0" smtClean="0">
                <a:latin typeface="Arial Black" pitchFamily="34" charset="0"/>
                <a:hlinkClick r:id="rId8" action="ppaction://hlinksldjump"/>
              </a:rPr>
              <a:t>f</a:t>
            </a:r>
            <a:r>
              <a:rPr lang="ru-RU" sz="2100" dirty="0" smtClean="0">
                <a:latin typeface="Arial Black" pitchFamily="34" charset="0"/>
                <a:hlinkClick r:id="rId8" action="ppaction://hlinksldjump"/>
              </a:rPr>
              <a:t>(</a:t>
            </a:r>
            <a:r>
              <a:rPr lang="en-US" sz="2100" dirty="0" smtClean="0">
                <a:latin typeface="Arial Black" pitchFamily="34" charset="0"/>
                <a:hlinkClick r:id="rId8" action="ppaction://hlinksldjump"/>
              </a:rPr>
              <a:t>x</a:t>
            </a:r>
            <a:r>
              <a:rPr lang="ru-RU" sz="2100" dirty="0" smtClean="0">
                <a:latin typeface="Arial Black" pitchFamily="34" charset="0"/>
                <a:hlinkClick r:id="rId8" action="ppaction://hlinksldjump"/>
              </a:rPr>
              <a:t>)│ </a:t>
            </a:r>
            <a:endParaRPr lang="en-US" sz="2100" dirty="0" smtClean="0">
              <a:latin typeface="Arial Black" pitchFamily="34" charset="0"/>
            </a:endParaRPr>
          </a:p>
          <a:p>
            <a:pPr marL="990600" lvl="1" indent="-533400" eaLnBrk="1" hangingPunct="1">
              <a:spcBef>
                <a:spcPct val="30000"/>
              </a:spcBef>
              <a:spcAft>
                <a:spcPct val="30000"/>
              </a:spcAft>
              <a:buFontTx/>
              <a:buAutoNum type="arabicPeriod"/>
            </a:pPr>
            <a:r>
              <a:rPr lang="ru-RU" sz="2100" dirty="0" smtClean="0">
                <a:latin typeface="Arial Black" pitchFamily="34" charset="0"/>
                <a:hlinkClick r:id="rId9" action="ppaction://hlinksldjump"/>
              </a:rPr>
              <a:t>Построение графика функции у = </a:t>
            </a:r>
            <a:r>
              <a:rPr lang="en-US" sz="2100" dirty="0" smtClean="0">
                <a:latin typeface="Arial Black" pitchFamily="34" charset="0"/>
                <a:hlinkClick r:id="rId9" action="ppaction://hlinksldjump"/>
              </a:rPr>
              <a:t>f</a:t>
            </a:r>
            <a:r>
              <a:rPr lang="ru-RU" sz="2100" dirty="0" smtClean="0">
                <a:latin typeface="Arial Black" pitchFamily="34" charset="0"/>
                <a:hlinkClick r:id="rId9" action="ppaction://hlinksldjump"/>
              </a:rPr>
              <a:t>(│</a:t>
            </a:r>
            <a:r>
              <a:rPr lang="en-US" sz="2100" dirty="0" smtClean="0">
                <a:latin typeface="Arial Black" pitchFamily="34" charset="0"/>
                <a:hlinkClick r:id="rId9" action="ppaction://hlinksldjump"/>
              </a:rPr>
              <a:t>x</a:t>
            </a:r>
            <a:r>
              <a:rPr lang="ru-RU" sz="2100" dirty="0" smtClean="0">
                <a:latin typeface="Arial Black" pitchFamily="34" charset="0"/>
                <a:hlinkClick r:id="rId9" action="ppaction://hlinksldjump"/>
              </a:rPr>
              <a:t>│)</a:t>
            </a:r>
            <a:endParaRPr lang="ru-RU" sz="2100" dirty="0" smtClean="0">
              <a:latin typeface="Arial Black" pitchFamily="34" charset="0"/>
            </a:endParaRPr>
          </a:p>
          <a:p>
            <a:pPr marL="990600" lvl="1" indent="-533400" eaLnBrk="1" hangingPunct="1">
              <a:buFontTx/>
              <a:buAutoNum type="arabicPeriod"/>
            </a:pPr>
            <a:endParaRPr lang="en-US" sz="2000" dirty="0" smtClean="0">
              <a:latin typeface="Arial Black" pitchFamily="34" charset="0"/>
            </a:endParaRPr>
          </a:p>
        </p:txBody>
      </p:sp>
      <p:sp>
        <p:nvSpPr>
          <p:cNvPr id="5" name="Стрелка вправо 4">
            <a:hlinkClick r:id="rId10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571472" y="785794"/>
            <a:ext cx="8321703" cy="6072206"/>
            <a:chOff x="158" y="164"/>
            <a:chExt cx="5602" cy="3970"/>
          </a:xfrm>
        </p:grpSpPr>
        <p:grpSp>
          <p:nvGrpSpPr>
            <p:cNvPr id="18446" name="Group 5"/>
            <p:cNvGrpSpPr>
              <a:grpSpLocks/>
            </p:cNvGrpSpPr>
            <p:nvPr/>
          </p:nvGrpSpPr>
          <p:grpSpPr bwMode="auto">
            <a:xfrm>
              <a:off x="158" y="164"/>
              <a:ext cx="5602" cy="3970"/>
              <a:chOff x="158" y="164"/>
              <a:chExt cx="5602" cy="3970"/>
            </a:xfrm>
          </p:grpSpPr>
          <p:grpSp>
            <p:nvGrpSpPr>
              <p:cNvPr id="18458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18461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18481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18483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8484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85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848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18462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18463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1847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6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9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80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8464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18465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66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67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68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69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0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1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72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18459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18460" name="Text Box 33"/>
              <p:cNvSpPr txBox="1">
                <a:spLocks noChangeArrowheads="1"/>
              </p:cNvSpPr>
              <p:nvPr/>
            </p:nvSpPr>
            <p:spPr bwMode="auto">
              <a:xfrm>
                <a:off x="2925" y="188"/>
                <a:ext cx="227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18447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3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4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3970337" cy="1143000"/>
          </a:xfrm>
        </p:spPr>
        <p:txBody>
          <a:bodyPr/>
          <a:lstStyle/>
          <a:p>
            <a:pPr eaLnBrk="1" hangingPunct="1"/>
            <a:r>
              <a:rPr lang="en-US" sz="4000" i="1" dirty="0" smtClean="0"/>
              <a:t>f</a:t>
            </a:r>
            <a:r>
              <a:rPr lang="ru-RU" sz="4000" i="1" dirty="0" smtClean="0"/>
              <a:t>(</a:t>
            </a:r>
            <a:r>
              <a:rPr lang="en-US" sz="4000" i="1" dirty="0" smtClean="0"/>
              <a:t>x</a:t>
            </a:r>
            <a:r>
              <a:rPr lang="ru-RU" sz="4000" i="1" dirty="0" smtClean="0"/>
              <a:t>) → </a:t>
            </a:r>
            <a:r>
              <a:rPr lang="en-US" sz="4000" i="1" dirty="0" smtClean="0"/>
              <a:t>f</a:t>
            </a:r>
            <a:r>
              <a:rPr lang="ru-RU" sz="4000" i="1" dirty="0" smtClean="0"/>
              <a:t>(</a:t>
            </a:r>
            <a:r>
              <a:rPr lang="en-US" sz="4000" i="1" dirty="0" smtClean="0"/>
              <a:t>x</a:t>
            </a:r>
            <a:r>
              <a:rPr lang="ru-RU" sz="4000" i="1" dirty="0" smtClean="0"/>
              <a:t> + а) </a:t>
            </a:r>
          </a:p>
        </p:txBody>
      </p:sp>
      <p:graphicFrame>
        <p:nvGraphicFramePr>
          <p:cNvPr id="153648" name="Object 48"/>
          <p:cNvGraphicFramePr>
            <a:graphicFrameLocks noGrp="1" noChangeAspect="1"/>
          </p:cNvGraphicFramePr>
          <p:nvPr>
            <p:ph sz="half" idx="1"/>
          </p:nvPr>
        </p:nvGraphicFramePr>
        <p:xfrm>
          <a:off x="5500688" y="714375"/>
          <a:ext cx="1017587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Формула" r:id="rId4" imgW="583920" imgH="203040" progId="Equation.3">
                  <p:embed/>
                </p:oleObj>
              </mc:Choice>
              <mc:Fallback>
                <p:oleObj name="Формула" r:id="rId4" imgW="583920" imgH="203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714375"/>
                        <a:ext cx="1017587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2" name="Object 5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771775" y="2997200"/>
          <a:ext cx="7191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Формула" r:id="rId6" imgW="355320" imgH="177480" progId="Equation.3">
                  <p:embed/>
                </p:oleObj>
              </mc:Choice>
              <mc:Fallback>
                <p:oleObj name="Формула" r:id="rId6" imgW="355320" imgH="177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997200"/>
                        <a:ext cx="71913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4" name="Object 5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32363" y="2232025"/>
          <a:ext cx="7191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Формула" r:id="rId8" imgW="355320" imgH="177480" progId="Equation.3">
                  <p:embed/>
                </p:oleObj>
              </mc:Choice>
              <mc:Fallback>
                <p:oleObj name="Формула" r:id="rId8" imgW="355320" imgH="177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232025"/>
                        <a:ext cx="7191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5" name="Freeform 45"/>
          <p:cNvSpPr>
            <a:spLocks/>
          </p:cNvSpPr>
          <p:nvPr/>
        </p:nvSpPr>
        <p:spPr bwMode="auto">
          <a:xfrm>
            <a:off x="4427538" y="1125538"/>
            <a:ext cx="2736850" cy="3455987"/>
          </a:xfrm>
          <a:custGeom>
            <a:avLst/>
            <a:gdLst>
              <a:gd name="T0" fmla="*/ 0 w 1724"/>
              <a:gd name="T1" fmla="*/ 2147483647 h 2177"/>
              <a:gd name="T2" fmla="*/ 2147483647 w 1724"/>
              <a:gd name="T3" fmla="*/ 2147483647 h 2177"/>
              <a:gd name="T4" fmla="*/ 2147483647 w 1724"/>
              <a:gd name="T5" fmla="*/ 2147483647 h 2177"/>
              <a:gd name="T6" fmla="*/ 2147483647 w 1724"/>
              <a:gd name="T7" fmla="*/ 2147483647 h 2177"/>
              <a:gd name="T8" fmla="*/ 2147483647 w 1724"/>
              <a:gd name="T9" fmla="*/ 0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177"/>
              <a:gd name="T17" fmla="*/ 1724 w 1724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177">
                <a:moveTo>
                  <a:pt x="0" y="2177"/>
                </a:moveTo>
                <a:cubicBezTo>
                  <a:pt x="41" y="1901"/>
                  <a:pt x="83" y="1625"/>
                  <a:pt x="227" y="1451"/>
                </a:cubicBezTo>
                <a:cubicBezTo>
                  <a:pt x="371" y="1277"/>
                  <a:pt x="688" y="1323"/>
                  <a:pt x="862" y="1134"/>
                </a:cubicBezTo>
                <a:cubicBezTo>
                  <a:pt x="1036" y="945"/>
                  <a:pt x="1127" y="506"/>
                  <a:pt x="1271" y="317"/>
                </a:cubicBezTo>
                <a:cubicBezTo>
                  <a:pt x="1415" y="128"/>
                  <a:pt x="1569" y="64"/>
                  <a:pt x="1724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6" name="Freeform 46"/>
          <p:cNvSpPr>
            <a:spLocks/>
          </p:cNvSpPr>
          <p:nvPr/>
        </p:nvSpPr>
        <p:spPr bwMode="auto">
          <a:xfrm>
            <a:off x="1692275" y="1125538"/>
            <a:ext cx="2736850" cy="3455987"/>
          </a:xfrm>
          <a:custGeom>
            <a:avLst/>
            <a:gdLst>
              <a:gd name="T0" fmla="*/ 0 w 1724"/>
              <a:gd name="T1" fmla="*/ 2147483647 h 2177"/>
              <a:gd name="T2" fmla="*/ 2147483647 w 1724"/>
              <a:gd name="T3" fmla="*/ 2147483647 h 2177"/>
              <a:gd name="T4" fmla="*/ 2147483647 w 1724"/>
              <a:gd name="T5" fmla="*/ 2147483647 h 2177"/>
              <a:gd name="T6" fmla="*/ 2147483647 w 1724"/>
              <a:gd name="T7" fmla="*/ 2147483647 h 2177"/>
              <a:gd name="T8" fmla="*/ 2147483647 w 1724"/>
              <a:gd name="T9" fmla="*/ 0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177"/>
              <a:gd name="T17" fmla="*/ 1724 w 1724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177">
                <a:moveTo>
                  <a:pt x="0" y="2177"/>
                </a:moveTo>
                <a:cubicBezTo>
                  <a:pt x="41" y="1901"/>
                  <a:pt x="83" y="1625"/>
                  <a:pt x="227" y="1451"/>
                </a:cubicBezTo>
                <a:cubicBezTo>
                  <a:pt x="371" y="1277"/>
                  <a:pt x="688" y="1323"/>
                  <a:pt x="862" y="1134"/>
                </a:cubicBezTo>
                <a:cubicBezTo>
                  <a:pt x="1036" y="945"/>
                  <a:pt x="1127" y="506"/>
                  <a:pt x="1271" y="317"/>
                </a:cubicBezTo>
                <a:cubicBezTo>
                  <a:pt x="1415" y="128"/>
                  <a:pt x="1569" y="64"/>
                  <a:pt x="1724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47" name="Freeform 47"/>
          <p:cNvSpPr>
            <a:spLocks/>
          </p:cNvSpPr>
          <p:nvPr/>
        </p:nvSpPr>
        <p:spPr bwMode="auto">
          <a:xfrm>
            <a:off x="3059113" y="1125538"/>
            <a:ext cx="2736850" cy="3455987"/>
          </a:xfrm>
          <a:custGeom>
            <a:avLst/>
            <a:gdLst>
              <a:gd name="T0" fmla="*/ 0 w 1724"/>
              <a:gd name="T1" fmla="*/ 2147483647 h 2177"/>
              <a:gd name="T2" fmla="*/ 2147483647 w 1724"/>
              <a:gd name="T3" fmla="*/ 2147483647 h 2177"/>
              <a:gd name="T4" fmla="*/ 2147483647 w 1724"/>
              <a:gd name="T5" fmla="*/ 2147483647 h 2177"/>
              <a:gd name="T6" fmla="*/ 2147483647 w 1724"/>
              <a:gd name="T7" fmla="*/ 2147483647 h 2177"/>
              <a:gd name="T8" fmla="*/ 2147483647 w 1724"/>
              <a:gd name="T9" fmla="*/ 0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177"/>
              <a:gd name="T17" fmla="*/ 1724 w 1724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177">
                <a:moveTo>
                  <a:pt x="0" y="2177"/>
                </a:moveTo>
                <a:cubicBezTo>
                  <a:pt x="41" y="1901"/>
                  <a:pt x="83" y="1625"/>
                  <a:pt x="227" y="1451"/>
                </a:cubicBezTo>
                <a:cubicBezTo>
                  <a:pt x="371" y="1277"/>
                  <a:pt x="688" y="1323"/>
                  <a:pt x="862" y="1134"/>
                </a:cubicBezTo>
                <a:cubicBezTo>
                  <a:pt x="1036" y="945"/>
                  <a:pt x="1127" y="506"/>
                  <a:pt x="1271" y="317"/>
                </a:cubicBezTo>
                <a:cubicBezTo>
                  <a:pt x="1415" y="128"/>
                  <a:pt x="1569" y="64"/>
                  <a:pt x="1724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50" name="Line 50"/>
          <p:cNvSpPr>
            <a:spLocks noChangeShapeType="1"/>
          </p:cNvSpPr>
          <p:nvPr/>
        </p:nvSpPr>
        <p:spPr bwMode="auto">
          <a:xfrm>
            <a:off x="4716463" y="2565400"/>
            <a:ext cx="12954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3651" name="Line 51"/>
          <p:cNvSpPr>
            <a:spLocks noChangeShapeType="1"/>
          </p:cNvSpPr>
          <p:nvPr/>
        </p:nvSpPr>
        <p:spPr bwMode="auto">
          <a:xfrm flipH="1">
            <a:off x="2124075" y="3357563"/>
            <a:ext cx="1368425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Прямоугольник 52"/>
          <p:cNvSpPr>
            <a:spLocks noChangeArrowheads="1"/>
          </p:cNvSpPr>
          <p:nvPr/>
        </p:nvSpPr>
        <p:spPr bwMode="auto">
          <a:xfrm>
            <a:off x="357188" y="214290"/>
            <a:ext cx="7929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b="1" dirty="0">
                <a:solidFill>
                  <a:srgbClr val="C00000"/>
                </a:solidFill>
              </a:rPr>
              <a:t>Параллельный перенос вдоль оси </a:t>
            </a:r>
            <a:r>
              <a:rPr lang="en-US" sz="3600" b="1" dirty="0">
                <a:solidFill>
                  <a:srgbClr val="C00000"/>
                </a:solidFill>
              </a:rPr>
              <a:t>OX</a:t>
            </a:r>
          </a:p>
        </p:txBody>
      </p:sp>
      <p:sp>
        <p:nvSpPr>
          <p:cNvPr id="54" name="Стрелка вправо 53">
            <a:hlinkClick r:id="rId10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3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85 -2.22222E-6 L -1.66667E-6 -2.22222E-6 " pathEditMode="fixed" rAng="0" ptsTypes="AA">
                                      <p:cBhvr>
                                        <p:cTn id="19" dur="2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5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95 -2.22222E-6 L -4.72222E-6 -2.22222E-6 " pathEditMode="fixed" rAng="0" ptsTypes="AA">
                                      <p:cBhvr>
                                        <p:cTn id="34" dur="20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06 -3.33333E-6 L 1.94444E-6 -3.33333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1000"/>
                                        <p:tgtEl>
                                          <p:spTgt spid="153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3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5" grpId="0" animBg="1"/>
      <p:bldP spid="153645" grpId="1" animBg="1"/>
      <p:bldP spid="153646" grpId="0" animBg="1"/>
      <p:bldP spid="153646" grpId="1" animBg="1"/>
      <p:bldP spid="153647" grpId="0" animBg="1"/>
      <p:bldP spid="153650" grpId="0" animBg="1"/>
      <p:bldP spid="153651" grpId="0" animBg="1"/>
      <p:bldP spid="153651" grpId="1" animBg="1"/>
      <p:bldP spid="153651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2" descr="Копия Коор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0042"/>
            <a:ext cx="913447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15"/>
          <p:cNvGraphicFramePr>
            <a:graphicFrameLocks noChangeAspect="1"/>
          </p:cNvGraphicFramePr>
          <p:nvPr/>
        </p:nvGraphicFramePr>
        <p:xfrm>
          <a:off x="4235450" y="857250"/>
          <a:ext cx="26924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Формула" r:id="rId4" imgW="952200" imgH="431640" progId="Equation.3">
                  <p:embed/>
                </p:oleObj>
              </mc:Choice>
              <mc:Fallback>
                <p:oleObj name="Формула" r:id="rId4" imgW="95220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857250"/>
                        <a:ext cx="2692400" cy="120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8"/>
          <p:cNvGraphicFramePr>
            <a:graphicFrameLocks noChangeAspect="1"/>
          </p:cNvGraphicFramePr>
          <p:nvPr/>
        </p:nvGraphicFramePr>
        <p:xfrm>
          <a:off x="758825" y="1000125"/>
          <a:ext cx="25177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Формула" r:id="rId6" imgW="952200" imgH="431640" progId="Equation.3">
                  <p:embed/>
                </p:oleObj>
              </mc:Choice>
              <mc:Fallback>
                <p:oleObj name="Формула" r:id="rId6" imgW="952200" imgH="431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000125"/>
                        <a:ext cx="2517775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29"/>
          <p:cNvSpPr>
            <a:spLocks noChangeArrowheads="1"/>
          </p:cNvSpPr>
          <p:nvPr/>
        </p:nvSpPr>
        <p:spPr bwMode="auto">
          <a:xfrm>
            <a:off x="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3" name="Rectangle 30"/>
          <p:cNvSpPr>
            <a:spLocks noChangeArrowheads="1"/>
          </p:cNvSpPr>
          <p:nvPr/>
        </p:nvSpPr>
        <p:spPr bwMode="auto">
          <a:xfrm>
            <a:off x="0" y="305435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19464" name="Rectangle 31"/>
          <p:cNvSpPr>
            <a:spLocks noChangeArrowheads="1"/>
          </p:cNvSpPr>
          <p:nvPr/>
        </p:nvSpPr>
        <p:spPr bwMode="auto">
          <a:xfrm>
            <a:off x="0" y="352901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 </a:t>
            </a:r>
            <a:endParaRPr lang="ru-RU"/>
          </a:p>
        </p:txBody>
      </p:sp>
      <p:sp>
        <p:nvSpPr>
          <p:cNvPr id="19465" name="Text Box 45"/>
          <p:cNvSpPr txBox="1">
            <a:spLocks noChangeArrowheads="1"/>
          </p:cNvSpPr>
          <p:nvPr/>
        </p:nvSpPr>
        <p:spPr bwMode="auto">
          <a:xfrm>
            <a:off x="152400" y="142852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dirty="0">
                <a:solidFill>
                  <a:srgbClr val="C00000"/>
                </a:solidFill>
              </a:rPr>
              <a:t>Параллельный перенос вдоль оси </a:t>
            </a:r>
            <a:r>
              <a:rPr lang="en-US" sz="3600" dirty="0">
                <a:solidFill>
                  <a:srgbClr val="C00000"/>
                </a:solidFill>
              </a:rPr>
              <a:t>OX</a:t>
            </a:r>
          </a:p>
          <a:p>
            <a:pPr>
              <a:spcBef>
                <a:spcPct val="50000"/>
              </a:spcBef>
            </a:pP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642974" y="3214686"/>
            <a:ext cx="13258800" cy="685800"/>
            <a:chOff x="-336" y="2064"/>
            <a:chExt cx="8352" cy="432"/>
          </a:xfrm>
        </p:grpSpPr>
        <p:grpSp>
          <p:nvGrpSpPr>
            <p:cNvPr id="19492" name="Group 5"/>
            <p:cNvGrpSpPr>
              <a:grpSpLocks/>
            </p:cNvGrpSpPr>
            <p:nvPr/>
          </p:nvGrpSpPr>
          <p:grpSpPr bwMode="auto">
            <a:xfrm>
              <a:off x="-336" y="2064"/>
              <a:ext cx="5568" cy="432"/>
              <a:chOff x="-336" y="2064"/>
              <a:chExt cx="5568" cy="432"/>
            </a:xfrm>
          </p:grpSpPr>
          <p:grpSp>
            <p:nvGrpSpPr>
              <p:cNvPr id="19496" name="Group 6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19500" name="Freeform 7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501" name="Freeform 8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97" name="Group 9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19498" name="Freeform 10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99" name="Freeform 11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493" name="Group 12"/>
            <p:cNvGrpSpPr>
              <a:grpSpLocks/>
            </p:cNvGrpSpPr>
            <p:nvPr/>
          </p:nvGrpSpPr>
          <p:grpSpPr bwMode="auto">
            <a:xfrm>
              <a:off x="5232" y="2064"/>
              <a:ext cx="2784" cy="432"/>
              <a:chOff x="-336" y="2064"/>
              <a:chExt cx="2784" cy="432"/>
            </a:xfrm>
          </p:grpSpPr>
          <p:sp>
            <p:nvSpPr>
              <p:cNvPr id="19494" name="Freeform 13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95" name="Freeform 14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-571536" y="3214686"/>
            <a:ext cx="13182600" cy="685800"/>
            <a:chOff x="-336" y="2064"/>
            <a:chExt cx="8352" cy="432"/>
          </a:xfrm>
        </p:grpSpPr>
        <p:grpSp>
          <p:nvGrpSpPr>
            <p:cNvPr id="19482" name="Group 18"/>
            <p:cNvGrpSpPr>
              <a:grpSpLocks/>
            </p:cNvGrpSpPr>
            <p:nvPr/>
          </p:nvGrpSpPr>
          <p:grpSpPr bwMode="auto">
            <a:xfrm>
              <a:off x="-336" y="2064"/>
              <a:ext cx="5556" cy="432"/>
              <a:chOff x="-336" y="2064"/>
              <a:chExt cx="5556" cy="432"/>
            </a:xfrm>
          </p:grpSpPr>
          <p:grpSp>
            <p:nvGrpSpPr>
              <p:cNvPr id="19486" name="Group 19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19490" name="Freeform 20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91" name="Freeform 21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487" name="Group 22"/>
              <p:cNvGrpSpPr>
                <a:grpSpLocks/>
              </p:cNvGrpSpPr>
              <p:nvPr/>
            </p:nvGrpSpPr>
            <p:grpSpPr bwMode="auto">
              <a:xfrm>
                <a:off x="2448" y="2064"/>
                <a:ext cx="2772" cy="432"/>
                <a:chOff x="-336" y="2064"/>
                <a:chExt cx="2772" cy="432"/>
              </a:xfrm>
            </p:grpSpPr>
            <p:sp>
              <p:nvSpPr>
                <p:cNvPr id="19488" name="Freeform 23"/>
                <p:cNvSpPr>
                  <a:spLocks/>
                </p:cNvSpPr>
                <p:nvPr/>
              </p:nvSpPr>
              <p:spPr bwMode="auto">
                <a:xfrm>
                  <a:off x="1044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89" name="Freeform 24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9483" name="Group 25"/>
            <p:cNvGrpSpPr>
              <a:grpSpLocks/>
            </p:cNvGrpSpPr>
            <p:nvPr/>
          </p:nvGrpSpPr>
          <p:grpSpPr bwMode="auto">
            <a:xfrm>
              <a:off x="5232" y="2064"/>
              <a:ext cx="2784" cy="432"/>
              <a:chOff x="-336" y="2064"/>
              <a:chExt cx="2784" cy="432"/>
            </a:xfrm>
          </p:grpSpPr>
          <p:sp>
            <p:nvSpPr>
              <p:cNvPr id="19484" name="Freeform 26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85" name="Freeform 27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468" name="Group 46"/>
          <p:cNvGrpSpPr>
            <a:grpSpLocks/>
          </p:cNvGrpSpPr>
          <p:nvPr/>
        </p:nvGrpSpPr>
        <p:grpSpPr bwMode="auto">
          <a:xfrm>
            <a:off x="-642974" y="2786058"/>
            <a:ext cx="13258800" cy="1143000"/>
            <a:chOff x="-432" y="1248"/>
            <a:chExt cx="8352" cy="720"/>
          </a:xfrm>
        </p:grpSpPr>
        <p:grpSp>
          <p:nvGrpSpPr>
            <p:cNvPr id="19471" name="Group 33"/>
            <p:cNvGrpSpPr>
              <a:grpSpLocks/>
            </p:cNvGrpSpPr>
            <p:nvPr/>
          </p:nvGrpSpPr>
          <p:grpSpPr bwMode="auto">
            <a:xfrm>
              <a:off x="-432" y="1536"/>
              <a:ext cx="8352" cy="432"/>
              <a:chOff x="-336" y="2064"/>
              <a:chExt cx="8352" cy="432"/>
            </a:xfrm>
          </p:grpSpPr>
          <p:grpSp>
            <p:nvGrpSpPr>
              <p:cNvPr id="19472" name="Group 34"/>
              <p:cNvGrpSpPr>
                <a:grpSpLocks/>
              </p:cNvGrpSpPr>
              <p:nvPr/>
            </p:nvGrpSpPr>
            <p:grpSpPr bwMode="auto">
              <a:xfrm>
                <a:off x="-336" y="2064"/>
                <a:ext cx="5568" cy="432"/>
                <a:chOff x="-336" y="2064"/>
                <a:chExt cx="5568" cy="432"/>
              </a:xfrm>
            </p:grpSpPr>
            <p:grpSp>
              <p:nvGrpSpPr>
                <p:cNvPr id="19476" name="Group 35"/>
                <p:cNvGrpSpPr>
                  <a:grpSpLocks/>
                </p:cNvGrpSpPr>
                <p:nvPr/>
              </p:nvGrpSpPr>
              <p:grpSpPr bwMode="auto">
                <a:xfrm>
                  <a:off x="-336" y="2064"/>
                  <a:ext cx="2784" cy="432"/>
                  <a:chOff x="-336" y="2064"/>
                  <a:chExt cx="2784" cy="432"/>
                </a:xfrm>
              </p:grpSpPr>
              <p:sp>
                <p:nvSpPr>
                  <p:cNvPr id="19480" name="Freeform 36"/>
                  <p:cNvSpPr>
                    <a:spLocks/>
                  </p:cNvSpPr>
                  <p:nvPr/>
                </p:nvSpPr>
                <p:spPr bwMode="auto">
                  <a:xfrm>
                    <a:off x="105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81" name="Freeform 37"/>
                  <p:cNvSpPr>
                    <a:spLocks/>
                  </p:cNvSpPr>
                  <p:nvPr/>
                </p:nvSpPr>
                <p:spPr bwMode="auto">
                  <a:xfrm>
                    <a:off x="-33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9477" name="Group 38"/>
                <p:cNvGrpSpPr>
                  <a:grpSpLocks/>
                </p:cNvGrpSpPr>
                <p:nvPr/>
              </p:nvGrpSpPr>
              <p:grpSpPr bwMode="auto">
                <a:xfrm>
                  <a:off x="2448" y="2064"/>
                  <a:ext cx="2784" cy="432"/>
                  <a:chOff x="-336" y="2064"/>
                  <a:chExt cx="2784" cy="432"/>
                </a:xfrm>
              </p:grpSpPr>
              <p:sp>
                <p:nvSpPr>
                  <p:cNvPr id="19478" name="Freeform 39"/>
                  <p:cNvSpPr>
                    <a:spLocks/>
                  </p:cNvSpPr>
                  <p:nvPr/>
                </p:nvSpPr>
                <p:spPr bwMode="auto">
                  <a:xfrm>
                    <a:off x="105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9479" name="Freeform 40"/>
                  <p:cNvSpPr>
                    <a:spLocks/>
                  </p:cNvSpPr>
                  <p:nvPr/>
                </p:nvSpPr>
                <p:spPr bwMode="auto">
                  <a:xfrm>
                    <a:off x="-33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473" name="Group 41"/>
              <p:cNvGrpSpPr>
                <a:grpSpLocks/>
              </p:cNvGrpSpPr>
              <p:nvPr/>
            </p:nvGrpSpPr>
            <p:grpSpPr bwMode="auto">
              <a:xfrm>
                <a:off x="5232" y="2064"/>
                <a:ext cx="2784" cy="432"/>
                <a:chOff x="-336" y="2064"/>
                <a:chExt cx="2784" cy="432"/>
              </a:xfrm>
            </p:grpSpPr>
            <p:sp>
              <p:nvSpPr>
                <p:cNvPr id="19474" name="Freeform 42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475" name="Freeform 43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aphicFrame>
          <p:nvGraphicFramePr>
            <p:cNvPr id="19460" name="Object 44"/>
            <p:cNvGraphicFramePr>
              <a:graphicFrameLocks noChangeAspect="1"/>
            </p:cNvGraphicFramePr>
            <p:nvPr/>
          </p:nvGraphicFramePr>
          <p:xfrm>
            <a:off x="4390" y="1248"/>
            <a:ext cx="962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6" name="Формула" r:id="rId8" imgW="571252" imgH="203112" progId="Equation.3">
                    <p:embed/>
                  </p:oleObj>
                </mc:Choice>
                <mc:Fallback>
                  <p:oleObj name="Формула" r:id="rId8" imgW="571252" imgH="203112" progId="Equation.3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0" y="1248"/>
                          <a:ext cx="962" cy="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8" name="Line 52"/>
          <p:cNvSpPr>
            <a:spLocks noChangeShapeType="1"/>
          </p:cNvSpPr>
          <p:nvPr/>
        </p:nvSpPr>
        <p:spPr bwMode="auto">
          <a:xfrm>
            <a:off x="4343400" y="3048000"/>
            <a:ext cx="381000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9" name="Line 53"/>
          <p:cNvSpPr>
            <a:spLocks noChangeShapeType="1"/>
          </p:cNvSpPr>
          <p:nvPr/>
        </p:nvSpPr>
        <p:spPr bwMode="auto">
          <a:xfrm flipH="1">
            <a:off x="2743200" y="4191000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" name="Стрелка вправо 45">
            <a:hlinkClick r:id="rId10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8.67052E-7 L 0.04167 -8.67052E-7 " pathEditMode="relative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2.19653E-6 L -0.05833 2.19653E-6 " pathEditMode="relative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250825" y="357188"/>
            <a:ext cx="8893175" cy="6205537"/>
            <a:chOff x="158" y="0"/>
            <a:chExt cx="5602" cy="4134"/>
          </a:xfrm>
        </p:grpSpPr>
        <p:grpSp>
          <p:nvGrpSpPr>
            <p:cNvPr id="20494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20506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20509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20529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20531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053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33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053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20510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20511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052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2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2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2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2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2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2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2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0512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0513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4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5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6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7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8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19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0520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20507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20508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20495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1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2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3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4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5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57188"/>
            <a:ext cx="3970337" cy="1138237"/>
          </a:xfrm>
        </p:spPr>
        <p:txBody>
          <a:bodyPr/>
          <a:lstStyle/>
          <a:p>
            <a:pPr eaLnBrk="1" hangingPunct="1"/>
            <a:r>
              <a:rPr lang="en-US" sz="4000" i="1" dirty="0" smtClean="0"/>
              <a:t>f</a:t>
            </a:r>
            <a:r>
              <a:rPr lang="ru-RU" sz="4000" i="1" dirty="0" smtClean="0"/>
              <a:t>(</a:t>
            </a:r>
            <a:r>
              <a:rPr lang="en-US" sz="4000" i="1" dirty="0" smtClean="0"/>
              <a:t>x</a:t>
            </a:r>
            <a:r>
              <a:rPr lang="ru-RU" sz="4000" i="1" dirty="0" smtClean="0"/>
              <a:t>) → </a:t>
            </a:r>
            <a:r>
              <a:rPr lang="en-US" sz="4000" i="1" dirty="0" smtClean="0"/>
              <a:t>f</a:t>
            </a:r>
            <a:r>
              <a:rPr lang="ru-RU" sz="4000" i="1" dirty="0" smtClean="0"/>
              <a:t>(</a:t>
            </a:r>
            <a:r>
              <a:rPr lang="en-US" sz="4000" i="1" dirty="0" smtClean="0"/>
              <a:t>x</a:t>
            </a:r>
            <a:r>
              <a:rPr lang="ru-RU" sz="4000" i="1" dirty="0" smtClean="0"/>
              <a:t>) + </a:t>
            </a:r>
            <a:r>
              <a:rPr lang="en-US" sz="4000" i="1" dirty="0" smtClean="0"/>
              <a:t>b</a:t>
            </a:r>
            <a:r>
              <a:rPr lang="ru-RU" sz="4000" i="1" dirty="0" smtClean="0"/>
              <a:t> </a:t>
            </a:r>
          </a:p>
        </p:txBody>
      </p:sp>
      <p:graphicFrame>
        <p:nvGraphicFramePr>
          <p:cNvPr id="154672" name="Object 48"/>
          <p:cNvGraphicFramePr>
            <a:graphicFrameLocks noGrp="1" noChangeAspect="1"/>
          </p:cNvGraphicFramePr>
          <p:nvPr>
            <p:ph sz="half" idx="1"/>
          </p:nvPr>
        </p:nvGraphicFramePr>
        <p:xfrm>
          <a:off x="5940425" y="1462088"/>
          <a:ext cx="14874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Формула" r:id="rId4" imgW="583920" imgH="203040" progId="Equation.3">
                  <p:embed/>
                </p:oleObj>
              </mc:Choice>
              <mc:Fallback>
                <p:oleObj name="Формула" r:id="rId4" imgW="583920" imgH="203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1462088"/>
                        <a:ext cx="148748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74" name="Object 5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08400" y="4221163"/>
          <a:ext cx="6492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Формула" r:id="rId6" imgW="342720" imgH="177480" progId="Equation.3">
                  <p:embed/>
                </p:oleObj>
              </mc:Choice>
              <mc:Fallback>
                <p:oleObj name="Формула" r:id="rId6" imgW="342720" imgH="177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221163"/>
                        <a:ext cx="64928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76" name="Object 5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92725" y="1125538"/>
          <a:ext cx="6461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Формула" r:id="rId8" imgW="342720" imgH="177480" progId="Equation.3">
                  <p:embed/>
                </p:oleObj>
              </mc:Choice>
              <mc:Fallback>
                <p:oleObj name="Формула" r:id="rId8" imgW="342720" imgH="177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125538"/>
                        <a:ext cx="64611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69" name="Freeform 45"/>
          <p:cNvSpPr>
            <a:spLocks/>
          </p:cNvSpPr>
          <p:nvPr/>
        </p:nvSpPr>
        <p:spPr bwMode="auto">
          <a:xfrm>
            <a:off x="3203575" y="2852738"/>
            <a:ext cx="2736850" cy="3455987"/>
          </a:xfrm>
          <a:custGeom>
            <a:avLst/>
            <a:gdLst>
              <a:gd name="T0" fmla="*/ 0 w 1724"/>
              <a:gd name="T1" fmla="*/ 2147483647 h 2177"/>
              <a:gd name="T2" fmla="*/ 2147483647 w 1724"/>
              <a:gd name="T3" fmla="*/ 2147483647 h 2177"/>
              <a:gd name="T4" fmla="*/ 2147483647 w 1724"/>
              <a:gd name="T5" fmla="*/ 2147483647 h 2177"/>
              <a:gd name="T6" fmla="*/ 2147483647 w 1724"/>
              <a:gd name="T7" fmla="*/ 2147483647 h 2177"/>
              <a:gd name="T8" fmla="*/ 2147483647 w 1724"/>
              <a:gd name="T9" fmla="*/ 0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177"/>
              <a:gd name="T17" fmla="*/ 1724 w 1724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177">
                <a:moveTo>
                  <a:pt x="0" y="2177"/>
                </a:moveTo>
                <a:cubicBezTo>
                  <a:pt x="41" y="1901"/>
                  <a:pt x="83" y="1625"/>
                  <a:pt x="227" y="1451"/>
                </a:cubicBezTo>
                <a:cubicBezTo>
                  <a:pt x="371" y="1277"/>
                  <a:pt x="688" y="1323"/>
                  <a:pt x="862" y="1134"/>
                </a:cubicBezTo>
                <a:cubicBezTo>
                  <a:pt x="1036" y="945"/>
                  <a:pt x="1127" y="506"/>
                  <a:pt x="1271" y="317"/>
                </a:cubicBezTo>
                <a:cubicBezTo>
                  <a:pt x="1415" y="128"/>
                  <a:pt x="1569" y="64"/>
                  <a:pt x="1724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670" name="Freeform 46"/>
          <p:cNvSpPr>
            <a:spLocks/>
          </p:cNvSpPr>
          <p:nvPr/>
        </p:nvSpPr>
        <p:spPr bwMode="auto">
          <a:xfrm>
            <a:off x="3203575" y="333375"/>
            <a:ext cx="2736850" cy="3455988"/>
          </a:xfrm>
          <a:custGeom>
            <a:avLst/>
            <a:gdLst>
              <a:gd name="T0" fmla="*/ 0 w 1724"/>
              <a:gd name="T1" fmla="*/ 2147483647 h 2177"/>
              <a:gd name="T2" fmla="*/ 2147483647 w 1724"/>
              <a:gd name="T3" fmla="*/ 2147483647 h 2177"/>
              <a:gd name="T4" fmla="*/ 2147483647 w 1724"/>
              <a:gd name="T5" fmla="*/ 2147483647 h 2177"/>
              <a:gd name="T6" fmla="*/ 2147483647 w 1724"/>
              <a:gd name="T7" fmla="*/ 2147483647 h 2177"/>
              <a:gd name="T8" fmla="*/ 2147483647 w 1724"/>
              <a:gd name="T9" fmla="*/ 0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177"/>
              <a:gd name="T17" fmla="*/ 1724 w 1724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177">
                <a:moveTo>
                  <a:pt x="0" y="2177"/>
                </a:moveTo>
                <a:cubicBezTo>
                  <a:pt x="41" y="1901"/>
                  <a:pt x="83" y="1625"/>
                  <a:pt x="227" y="1451"/>
                </a:cubicBezTo>
                <a:cubicBezTo>
                  <a:pt x="371" y="1277"/>
                  <a:pt x="688" y="1323"/>
                  <a:pt x="862" y="1134"/>
                </a:cubicBezTo>
                <a:cubicBezTo>
                  <a:pt x="1036" y="945"/>
                  <a:pt x="1127" y="506"/>
                  <a:pt x="1271" y="317"/>
                </a:cubicBezTo>
                <a:cubicBezTo>
                  <a:pt x="1415" y="128"/>
                  <a:pt x="1569" y="64"/>
                  <a:pt x="1724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671" name="Freeform 47"/>
          <p:cNvSpPr>
            <a:spLocks/>
          </p:cNvSpPr>
          <p:nvPr/>
        </p:nvSpPr>
        <p:spPr bwMode="auto">
          <a:xfrm>
            <a:off x="3203575" y="1557338"/>
            <a:ext cx="2736850" cy="3455987"/>
          </a:xfrm>
          <a:custGeom>
            <a:avLst/>
            <a:gdLst>
              <a:gd name="T0" fmla="*/ 0 w 1724"/>
              <a:gd name="T1" fmla="*/ 2147483647 h 2177"/>
              <a:gd name="T2" fmla="*/ 2147483647 w 1724"/>
              <a:gd name="T3" fmla="*/ 2147483647 h 2177"/>
              <a:gd name="T4" fmla="*/ 2147483647 w 1724"/>
              <a:gd name="T5" fmla="*/ 2147483647 h 2177"/>
              <a:gd name="T6" fmla="*/ 2147483647 w 1724"/>
              <a:gd name="T7" fmla="*/ 2147483647 h 2177"/>
              <a:gd name="T8" fmla="*/ 2147483647 w 1724"/>
              <a:gd name="T9" fmla="*/ 0 h 2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24"/>
              <a:gd name="T16" fmla="*/ 0 h 2177"/>
              <a:gd name="T17" fmla="*/ 1724 w 1724"/>
              <a:gd name="T18" fmla="*/ 2177 h 2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24" h="2177">
                <a:moveTo>
                  <a:pt x="0" y="2177"/>
                </a:moveTo>
                <a:cubicBezTo>
                  <a:pt x="41" y="1901"/>
                  <a:pt x="83" y="1625"/>
                  <a:pt x="227" y="1451"/>
                </a:cubicBezTo>
                <a:cubicBezTo>
                  <a:pt x="371" y="1277"/>
                  <a:pt x="688" y="1323"/>
                  <a:pt x="862" y="1134"/>
                </a:cubicBezTo>
                <a:cubicBezTo>
                  <a:pt x="1036" y="945"/>
                  <a:pt x="1127" y="506"/>
                  <a:pt x="1271" y="317"/>
                </a:cubicBezTo>
                <a:cubicBezTo>
                  <a:pt x="1415" y="128"/>
                  <a:pt x="1569" y="64"/>
                  <a:pt x="1724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678" name="Line 54"/>
          <p:cNvSpPr>
            <a:spLocks noChangeShapeType="1"/>
          </p:cNvSpPr>
          <p:nvPr/>
        </p:nvSpPr>
        <p:spPr bwMode="auto">
          <a:xfrm>
            <a:off x="3635375" y="3860800"/>
            <a:ext cx="0" cy="1152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4679" name="Line 55"/>
          <p:cNvSpPr>
            <a:spLocks noChangeShapeType="1"/>
          </p:cNvSpPr>
          <p:nvPr/>
        </p:nvSpPr>
        <p:spPr bwMode="auto">
          <a:xfrm flipV="1">
            <a:off x="5219700" y="908050"/>
            <a:ext cx="0" cy="10810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493" name="Прямоугольник 52"/>
          <p:cNvSpPr>
            <a:spLocks noChangeArrowheads="1"/>
          </p:cNvSpPr>
          <p:nvPr/>
        </p:nvSpPr>
        <p:spPr bwMode="auto">
          <a:xfrm>
            <a:off x="1785938" y="142875"/>
            <a:ext cx="69294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dirty="0">
                <a:solidFill>
                  <a:srgbClr val="C00000"/>
                </a:solidFill>
              </a:rPr>
              <a:t>Параллельный перенос вдоль оси </a:t>
            </a:r>
            <a:r>
              <a:rPr lang="en-US" sz="3600" dirty="0">
                <a:solidFill>
                  <a:srgbClr val="C00000"/>
                </a:solidFill>
              </a:rPr>
              <a:t>OY</a:t>
            </a:r>
          </a:p>
          <a:p>
            <a:pPr>
              <a:spcBef>
                <a:spcPct val="50000"/>
              </a:spcBef>
            </a:pP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4" name="Стрелка вправо 53">
            <a:hlinkClick r:id="rId10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17848 L 0.0 0.01065 " pathEditMode="fixed" rAng="0" ptsTypes="AA">
                                      <p:cBhvr>
                                        <p:cTn id="19" dur="2000" fill="hold"/>
                                        <p:tgtEl>
                                          <p:spTgt spid="154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16783 L -3.33333E-6 0.0159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54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-0.17824 L 0.0 -4.07407E-6 " pathEditMode="fixed" rAng="0" ptsTypes="AA">
                                      <p:cBhvr>
                                        <p:cTn id="37" dur="2000" fill="hold"/>
                                        <p:tgtEl>
                                          <p:spTgt spid="1546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15741 L 5.55556E-7 -7.40741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54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69" grpId="0" animBg="1"/>
      <p:bldP spid="154669" grpId="1" animBg="1"/>
      <p:bldP spid="154670" grpId="0" animBg="1"/>
      <p:bldP spid="154670" grpId="1" animBg="1"/>
      <p:bldP spid="154671" grpId="0" animBg="1"/>
      <p:bldP spid="154678" grpId="0" animBg="1"/>
      <p:bldP spid="154678" grpId="1" animBg="1"/>
      <p:bldP spid="154679" grpId="0" animBg="1"/>
      <p:bldP spid="154679" grpId="1" animBg="1"/>
      <p:bldP spid="154679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4" descr="Копия Коор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480"/>
            <a:ext cx="913447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41"/>
          <p:cNvGraphicFramePr>
            <a:graphicFrameLocks noChangeAspect="1"/>
          </p:cNvGraphicFramePr>
          <p:nvPr/>
        </p:nvGraphicFramePr>
        <p:xfrm>
          <a:off x="609601" y="4812304"/>
          <a:ext cx="2533639" cy="63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Формула" r:id="rId4" imgW="787058" imgH="203112" progId="Equation.3">
                  <p:embed/>
                </p:oleObj>
              </mc:Choice>
              <mc:Fallback>
                <p:oleObj name="Формула" r:id="rId4" imgW="787058" imgH="203112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4812304"/>
                        <a:ext cx="2533639" cy="63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2"/>
          <p:cNvGraphicFramePr>
            <a:graphicFrameLocks noChangeAspect="1"/>
          </p:cNvGraphicFramePr>
          <p:nvPr/>
        </p:nvGraphicFramePr>
        <p:xfrm>
          <a:off x="4429124" y="1000108"/>
          <a:ext cx="2692421" cy="675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Формула" r:id="rId6" imgW="799753" imgH="203112" progId="Equation.3">
                  <p:embed/>
                </p:oleObj>
              </mc:Choice>
              <mc:Fallback>
                <p:oleObj name="Формула" r:id="rId6" imgW="799753" imgH="203112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1000108"/>
                        <a:ext cx="2692421" cy="675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44"/>
          <p:cNvSpPr>
            <a:spLocks noChangeArrowheads="1"/>
          </p:cNvSpPr>
          <p:nvPr/>
        </p:nvSpPr>
        <p:spPr bwMode="auto">
          <a:xfrm>
            <a:off x="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1" name="Rectangle 45"/>
          <p:cNvSpPr>
            <a:spLocks noChangeArrowheads="1"/>
          </p:cNvSpPr>
          <p:nvPr/>
        </p:nvSpPr>
        <p:spPr bwMode="auto">
          <a:xfrm>
            <a:off x="0" y="305435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21512" name="Rectangle 46"/>
          <p:cNvSpPr>
            <a:spLocks noChangeArrowheads="1"/>
          </p:cNvSpPr>
          <p:nvPr/>
        </p:nvSpPr>
        <p:spPr bwMode="auto">
          <a:xfrm>
            <a:off x="0" y="352901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 </a:t>
            </a:r>
            <a:endParaRPr lang="ru-RU"/>
          </a:p>
        </p:txBody>
      </p:sp>
      <p:sp>
        <p:nvSpPr>
          <p:cNvPr id="21513" name="Text Box 50"/>
          <p:cNvSpPr txBox="1">
            <a:spLocks noChangeArrowheads="1"/>
          </p:cNvSpPr>
          <p:nvPr/>
        </p:nvSpPr>
        <p:spPr bwMode="auto">
          <a:xfrm>
            <a:off x="152400" y="214290"/>
            <a:ext cx="8686800" cy="99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4000" dirty="0">
                <a:solidFill>
                  <a:srgbClr val="C00000"/>
                </a:solidFill>
              </a:rPr>
              <a:t>Параллельный перенос вдоль оси </a:t>
            </a:r>
            <a:r>
              <a:rPr lang="en-US" sz="4000" dirty="0">
                <a:solidFill>
                  <a:srgbClr val="C00000"/>
                </a:solidFill>
              </a:rPr>
              <a:t>OY</a:t>
            </a:r>
          </a:p>
          <a:p>
            <a:pPr>
              <a:spcBef>
                <a:spcPct val="50000"/>
              </a:spcBef>
            </a:pPr>
            <a:endParaRPr lang="ru-RU" sz="3200" dirty="0">
              <a:solidFill>
                <a:srgbClr val="C00000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-2714676" y="3286124"/>
            <a:ext cx="13182600" cy="685800"/>
            <a:chOff x="-336" y="2064"/>
            <a:chExt cx="8352" cy="432"/>
          </a:xfrm>
        </p:grpSpPr>
        <p:grpSp>
          <p:nvGrpSpPr>
            <p:cNvPr id="21538" name="Group 20"/>
            <p:cNvGrpSpPr>
              <a:grpSpLocks/>
            </p:cNvGrpSpPr>
            <p:nvPr/>
          </p:nvGrpSpPr>
          <p:grpSpPr bwMode="auto">
            <a:xfrm>
              <a:off x="-336" y="2064"/>
              <a:ext cx="5568" cy="432"/>
              <a:chOff x="-336" y="2064"/>
              <a:chExt cx="5568" cy="432"/>
            </a:xfrm>
          </p:grpSpPr>
          <p:grpSp>
            <p:nvGrpSpPr>
              <p:cNvPr id="21542" name="Group 21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21546" name="Freeform 22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21547" name="Freeform 23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70C0"/>
                    </a:solidFill>
                  </a:endParaRPr>
                </a:p>
              </p:txBody>
            </p:sp>
          </p:grpSp>
          <p:grpSp>
            <p:nvGrpSpPr>
              <p:cNvPr id="21543" name="Group 24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21544" name="Freeform 25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21545" name="Freeform 26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21539" name="Group 27"/>
            <p:cNvGrpSpPr>
              <a:grpSpLocks/>
            </p:cNvGrpSpPr>
            <p:nvPr/>
          </p:nvGrpSpPr>
          <p:grpSpPr bwMode="auto">
            <a:xfrm>
              <a:off x="5232" y="2064"/>
              <a:ext cx="2784" cy="432"/>
              <a:chOff x="-336" y="2064"/>
              <a:chExt cx="2784" cy="432"/>
            </a:xfrm>
          </p:grpSpPr>
          <p:sp>
            <p:nvSpPr>
              <p:cNvPr id="21540" name="Freeform 28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70C0"/>
                  </a:solidFill>
                </a:endParaRPr>
              </a:p>
            </p:txBody>
          </p:sp>
          <p:sp>
            <p:nvSpPr>
              <p:cNvPr id="21541" name="Freeform 29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-571536" y="3286124"/>
            <a:ext cx="13258800" cy="676276"/>
            <a:chOff x="-336" y="2064"/>
            <a:chExt cx="8352" cy="432"/>
          </a:xfrm>
        </p:grpSpPr>
        <p:grpSp>
          <p:nvGrpSpPr>
            <p:cNvPr id="21528" name="Group 31"/>
            <p:cNvGrpSpPr>
              <a:grpSpLocks/>
            </p:cNvGrpSpPr>
            <p:nvPr/>
          </p:nvGrpSpPr>
          <p:grpSpPr bwMode="auto">
            <a:xfrm>
              <a:off x="-336" y="2064"/>
              <a:ext cx="5568" cy="432"/>
              <a:chOff x="-336" y="2064"/>
              <a:chExt cx="5568" cy="432"/>
            </a:xfrm>
          </p:grpSpPr>
          <p:grpSp>
            <p:nvGrpSpPr>
              <p:cNvPr id="21532" name="Group 32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21536" name="Freeform 33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37" name="Freeform 34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533" name="Group 35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21534" name="Freeform 36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35" name="Freeform 37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529" name="Group 38"/>
            <p:cNvGrpSpPr>
              <a:grpSpLocks/>
            </p:cNvGrpSpPr>
            <p:nvPr/>
          </p:nvGrpSpPr>
          <p:grpSpPr bwMode="auto">
            <a:xfrm>
              <a:off x="5232" y="2064"/>
              <a:ext cx="2784" cy="432"/>
              <a:chOff x="-336" y="2064"/>
              <a:chExt cx="2784" cy="432"/>
            </a:xfrm>
          </p:grpSpPr>
          <p:sp>
            <p:nvSpPr>
              <p:cNvPr id="21530" name="Freeform 39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31" name="Freeform 40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1516" name="Group 51"/>
          <p:cNvGrpSpPr>
            <a:grpSpLocks/>
          </p:cNvGrpSpPr>
          <p:nvPr/>
        </p:nvGrpSpPr>
        <p:grpSpPr bwMode="auto">
          <a:xfrm>
            <a:off x="-571536" y="2071681"/>
            <a:ext cx="13258800" cy="1900239"/>
            <a:chOff x="-480" y="2124"/>
            <a:chExt cx="8352" cy="1197"/>
          </a:xfrm>
        </p:grpSpPr>
        <p:grpSp>
          <p:nvGrpSpPr>
            <p:cNvPr id="21517" name="Group 18"/>
            <p:cNvGrpSpPr>
              <a:grpSpLocks/>
            </p:cNvGrpSpPr>
            <p:nvPr/>
          </p:nvGrpSpPr>
          <p:grpSpPr bwMode="auto">
            <a:xfrm>
              <a:off x="-480" y="2880"/>
              <a:ext cx="8352" cy="441"/>
              <a:chOff x="-336" y="2064"/>
              <a:chExt cx="8352" cy="441"/>
            </a:xfrm>
          </p:grpSpPr>
          <p:grpSp>
            <p:nvGrpSpPr>
              <p:cNvPr id="21518" name="Group 14"/>
              <p:cNvGrpSpPr>
                <a:grpSpLocks/>
              </p:cNvGrpSpPr>
              <p:nvPr/>
            </p:nvGrpSpPr>
            <p:grpSpPr bwMode="auto">
              <a:xfrm>
                <a:off x="-336" y="2064"/>
                <a:ext cx="5577" cy="441"/>
                <a:chOff x="-336" y="2064"/>
                <a:chExt cx="5577" cy="441"/>
              </a:xfrm>
            </p:grpSpPr>
            <p:grpSp>
              <p:nvGrpSpPr>
                <p:cNvPr id="21522" name="Group 10"/>
                <p:cNvGrpSpPr>
                  <a:grpSpLocks/>
                </p:cNvGrpSpPr>
                <p:nvPr/>
              </p:nvGrpSpPr>
              <p:grpSpPr bwMode="auto">
                <a:xfrm>
                  <a:off x="-336" y="2064"/>
                  <a:ext cx="2784" cy="432"/>
                  <a:chOff x="-336" y="2064"/>
                  <a:chExt cx="2784" cy="432"/>
                </a:xfrm>
              </p:grpSpPr>
              <p:sp>
                <p:nvSpPr>
                  <p:cNvPr id="21526" name="Freeform 8"/>
                  <p:cNvSpPr>
                    <a:spLocks/>
                  </p:cNvSpPr>
                  <p:nvPr/>
                </p:nvSpPr>
                <p:spPr bwMode="auto">
                  <a:xfrm>
                    <a:off x="105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27" name="Freeform 9"/>
                  <p:cNvSpPr>
                    <a:spLocks/>
                  </p:cNvSpPr>
                  <p:nvPr/>
                </p:nvSpPr>
                <p:spPr bwMode="auto">
                  <a:xfrm>
                    <a:off x="-33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3" name="Group 11"/>
                <p:cNvGrpSpPr>
                  <a:grpSpLocks/>
                </p:cNvGrpSpPr>
                <p:nvPr/>
              </p:nvGrpSpPr>
              <p:grpSpPr bwMode="auto">
                <a:xfrm>
                  <a:off x="2448" y="2064"/>
                  <a:ext cx="2793" cy="441"/>
                  <a:chOff x="-336" y="2064"/>
                  <a:chExt cx="2793" cy="441"/>
                </a:xfrm>
              </p:grpSpPr>
              <p:sp>
                <p:nvSpPr>
                  <p:cNvPr id="21524" name="Freeform 12"/>
                  <p:cNvSpPr>
                    <a:spLocks/>
                  </p:cNvSpPr>
                  <p:nvPr/>
                </p:nvSpPr>
                <p:spPr bwMode="auto">
                  <a:xfrm>
                    <a:off x="1065" y="2073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25" name="Freeform 13"/>
                  <p:cNvSpPr>
                    <a:spLocks/>
                  </p:cNvSpPr>
                  <p:nvPr/>
                </p:nvSpPr>
                <p:spPr bwMode="auto">
                  <a:xfrm>
                    <a:off x="-33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519" name="Group 15"/>
              <p:cNvGrpSpPr>
                <a:grpSpLocks/>
              </p:cNvGrpSpPr>
              <p:nvPr/>
            </p:nvGrpSpPr>
            <p:grpSpPr bwMode="auto">
              <a:xfrm>
                <a:off x="5232" y="2064"/>
                <a:ext cx="2784" cy="432"/>
                <a:chOff x="-336" y="2064"/>
                <a:chExt cx="2784" cy="432"/>
              </a:xfrm>
            </p:grpSpPr>
            <p:sp>
              <p:nvSpPr>
                <p:cNvPr id="21520" name="Freeform 16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521" name="Freeform 17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aphicFrame>
          <p:nvGraphicFramePr>
            <p:cNvPr id="21508" name="Object 43"/>
            <p:cNvGraphicFramePr>
              <a:graphicFrameLocks noChangeAspect="1"/>
            </p:cNvGraphicFramePr>
            <p:nvPr/>
          </p:nvGraphicFramePr>
          <p:xfrm>
            <a:off x="4335" y="2124"/>
            <a:ext cx="1013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4" name="Формула" r:id="rId8" imgW="571252" imgH="203112" progId="Equation.3">
                    <p:embed/>
                  </p:oleObj>
                </mc:Choice>
                <mc:Fallback>
                  <p:oleObj name="Формула" r:id="rId8" imgW="571252" imgH="203112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5" y="2124"/>
                          <a:ext cx="1013" cy="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5" name="Прямая со стрелкой 44"/>
          <p:cNvCxnSpPr/>
          <p:nvPr/>
        </p:nvCxnSpPr>
        <p:spPr bwMode="auto">
          <a:xfrm rot="5400000" flipH="1" flipV="1">
            <a:off x="2894001" y="3178967"/>
            <a:ext cx="78502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Прямая со стрелкой 47"/>
          <p:cNvCxnSpPr/>
          <p:nvPr/>
        </p:nvCxnSpPr>
        <p:spPr bwMode="auto">
          <a:xfrm rot="5400000">
            <a:off x="4215207" y="4142983"/>
            <a:ext cx="1000132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Стрелка вправо 45">
            <a:hlinkClick r:id="rId10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9371E-6 L -3.33333E-6 -0.1364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25532E-6 L -0.00052 -0.1006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7262 L 0.00018 0.0846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9653E-6 L 3.33333E-6 0.15537 " pathEditMode="relative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250825" y="285728"/>
            <a:ext cx="8893175" cy="6205537"/>
            <a:chOff x="158" y="0"/>
            <a:chExt cx="5602" cy="4134"/>
          </a:xfrm>
        </p:grpSpPr>
        <p:grpSp>
          <p:nvGrpSpPr>
            <p:cNvPr id="22538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22550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22553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2257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22575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2576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77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257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22554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22555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2565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8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9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70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7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7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2556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2557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8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59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2564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22551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22552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22539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1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2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3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7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8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3970337" cy="1381125"/>
          </a:xfrm>
        </p:spPr>
        <p:txBody>
          <a:bodyPr/>
          <a:lstStyle/>
          <a:p>
            <a:pPr eaLnBrk="1" hangingPunct="1"/>
            <a:r>
              <a:rPr lang="en-US" sz="4000" i="1" dirty="0" smtClean="0"/>
              <a:t>f</a:t>
            </a:r>
            <a:r>
              <a:rPr lang="ru-RU" sz="4000" i="1" dirty="0" smtClean="0"/>
              <a:t>(</a:t>
            </a:r>
            <a:r>
              <a:rPr lang="en-US" sz="4000" i="1" dirty="0" smtClean="0"/>
              <a:t>x</a:t>
            </a:r>
            <a:r>
              <a:rPr lang="ru-RU" sz="4000" i="1" dirty="0" smtClean="0"/>
              <a:t>) → </a:t>
            </a:r>
            <a:r>
              <a:rPr lang="en-US" sz="4000" i="1" dirty="0" smtClean="0"/>
              <a:t>f</a:t>
            </a:r>
            <a:r>
              <a:rPr lang="ru-RU" sz="4000" i="1" dirty="0" smtClean="0"/>
              <a:t>(к</a:t>
            </a:r>
            <a:r>
              <a:rPr lang="en-US" sz="4000" i="1" dirty="0" smtClean="0"/>
              <a:t>x</a:t>
            </a:r>
            <a:r>
              <a:rPr lang="ru-RU" sz="4000" i="1" dirty="0" smtClean="0"/>
              <a:t>)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1800" dirty="0" smtClean="0"/>
          </a:p>
        </p:txBody>
      </p:sp>
      <p:graphicFrame>
        <p:nvGraphicFramePr>
          <p:cNvPr id="154672" name="Object 48"/>
          <p:cNvGraphicFramePr>
            <a:graphicFrameLocks noGrp="1" noChangeAspect="1"/>
          </p:cNvGraphicFramePr>
          <p:nvPr>
            <p:ph sz="half" idx="1"/>
          </p:nvPr>
        </p:nvGraphicFramePr>
        <p:xfrm>
          <a:off x="444500" y="1646238"/>
          <a:ext cx="14128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Формула" r:id="rId4" imgW="583920" imgH="203040" progId="Equation.3">
                  <p:embed/>
                </p:oleObj>
              </mc:Choice>
              <mc:Fallback>
                <p:oleObj name="Формула" r:id="rId4" imgW="583920" imgH="203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1646238"/>
                        <a:ext cx="14128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Содержимое 49"/>
          <p:cNvSpPr>
            <a:spLocks noGrp="1"/>
          </p:cNvSpPr>
          <p:nvPr>
            <p:ph sz="half" idx="2"/>
          </p:nvPr>
        </p:nvSpPr>
        <p:spPr>
          <a:xfrm>
            <a:off x="6643688" y="2786058"/>
            <a:ext cx="2043112" cy="1000130"/>
          </a:xfrm>
        </p:spPr>
        <p:txBody>
          <a:bodyPr>
            <a:normAutofit lnSpcReduction="10000"/>
          </a:bodyPr>
          <a:lstStyle/>
          <a:p>
            <a:pPr marL="514350" indent="-514350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y=f(kx)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437" name="Freeform 45"/>
          <p:cNvSpPr>
            <a:spLocks/>
          </p:cNvSpPr>
          <p:nvPr/>
        </p:nvSpPr>
        <p:spPr bwMode="auto">
          <a:xfrm>
            <a:off x="2051050" y="1557338"/>
            <a:ext cx="4419600" cy="3632200"/>
          </a:xfrm>
          <a:custGeom>
            <a:avLst/>
            <a:gdLst>
              <a:gd name="T0" fmla="*/ 0 w 2784"/>
              <a:gd name="T1" fmla="*/ 2147483647 h 2288"/>
              <a:gd name="T2" fmla="*/ 2147483647 w 2784"/>
              <a:gd name="T3" fmla="*/ 2147483647 h 2288"/>
              <a:gd name="T4" fmla="*/ 2147483647 w 2784"/>
              <a:gd name="T5" fmla="*/ 2147483647 h 2288"/>
              <a:gd name="T6" fmla="*/ 2147483647 w 2784"/>
              <a:gd name="T7" fmla="*/ 2147483647 h 2288"/>
              <a:gd name="T8" fmla="*/ 2147483647 w 2784"/>
              <a:gd name="T9" fmla="*/ 2147483647 h 2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4"/>
              <a:gd name="T16" fmla="*/ 0 h 2288"/>
              <a:gd name="T17" fmla="*/ 2784 w 2784"/>
              <a:gd name="T18" fmla="*/ 2288 h 2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4" h="2288">
                <a:moveTo>
                  <a:pt x="0" y="2288"/>
                </a:moveTo>
                <a:cubicBezTo>
                  <a:pt x="169" y="1980"/>
                  <a:pt x="731" y="811"/>
                  <a:pt x="1016" y="437"/>
                </a:cubicBezTo>
                <a:cubicBezTo>
                  <a:pt x="1301" y="63"/>
                  <a:pt x="1495" y="0"/>
                  <a:pt x="1712" y="45"/>
                </a:cubicBezTo>
                <a:cubicBezTo>
                  <a:pt x="1929" y="90"/>
                  <a:pt x="2141" y="636"/>
                  <a:pt x="2320" y="709"/>
                </a:cubicBezTo>
                <a:cubicBezTo>
                  <a:pt x="2499" y="782"/>
                  <a:pt x="2687" y="532"/>
                  <a:pt x="2784" y="485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7438" name="Freeform 46"/>
          <p:cNvSpPr>
            <a:spLocks/>
          </p:cNvSpPr>
          <p:nvPr/>
        </p:nvSpPr>
        <p:spPr bwMode="auto">
          <a:xfrm>
            <a:off x="3203575" y="1557338"/>
            <a:ext cx="2376488" cy="3632200"/>
          </a:xfrm>
          <a:custGeom>
            <a:avLst/>
            <a:gdLst>
              <a:gd name="T0" fmla="*/ 0 w 2784"/>
              <a:gd name="T1" fmla="*/ 2147483647 h 2288"/>
              <a:gd name="T2" fmla="*/ 2147483647 w 2784"/>
              <a:gd name="T3" fmla="*/ 2147483647 h 2288"/>
              <a:gd name="T4" fmla="*/ 2147483647 w 2784"/>
              <a:gd name="T5" fmla="*/ 2147483647 h 2288"/>
              <a:gd name="T6" fmla="*/ 2147483647 w 2784"/>
              <a:gd name="T7" fmla="*/ 2147483647 h 2288"/>
              <a:gd name="T8" fmla="*/ 2147483647 w 2784"/>
              <a:gd name="T9" fmla="*/ 2147483647 h 2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4"/>
              <a:gd name="T16" fmla="*/ 0 h 2288"/>
              <a:gd name="T17" fmla="*/ 2784 w 2784"/>
              <a:gd name="T18" fmla="*/ 2288 h 2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4" h="2288">
                <a:moveTo>
                  <a:pt x="0" y="2288"/>
                </a:moveTo>
                <a:cubicBezTo>
                  <a:pt x="169" y="1980"/>
                  <a:pt x="731" y="811"/>
                  <a:pt x="1016" y="437"/>
                </a:cubicBezTo>
                <a:cubicBezTo>
                  <a:pt x="1301" y="63"/>
                  <a:pt x="1495" y="0"/>
                  <a:pt x="1712" y="45"/>
                </a:cubicBezTo>
                <a:cubicBezTo>
                  <a:pt x="1929" y="90"/>
                  <a:pt x="2141" y="636"/>
                  <a:pt x="2320" y="709"/>
                </a:cubicBezTo>
                <a:cubicBezTo>
                  <a:pt x="2499" y="782"/>
                  <a:pt x="2687" y="532"/>
                  <a:pt x="2784" y="48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Прямоугольник 48"/>
          <p:cNvSpPr>
            <a:spLocks noChangeArrowheads="1"/>
          </p:cNvSpPr>
          <p:nvPr/>
        </p:nvSpPr>
        <p:spPr bwMode="auto">
          <a:xfrm>
            <a:off x="428597" y="142875"/>
            <a:ext cx="85010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Растяжение (сжатие) в </a:t>
            </a:r>
            <a:r>
              <a:rPr lang="en-US" sz="3600" b="1" dirty="0">
                <a:solidFill>
                  <a:srgbClr val="C00000"/>
                </a:solidFill>
              </a:rPr>
              <a:t>k </a:t>
            </a:r>
            <a:r>
              <a:rPr lang="ru-RU" sz="3600" b="1" dirty="0">
                <a:solidFill>
                  <a:srgbClr val="C00000"/>
                </a:solidFill>
              </a:rPr>
              <a:t>раз вдоль оси </a:t>
            </a:r>
            <a:r>
              <a:rPr lang="en-US" sz="3600" b="1" dirty="0">
                <a:solidFill>
                  <a:srgbClr val="C00000"/>
                </a:solidFill>
              </a:rPr>
              <a:t>OX</a:t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785786" y="1571612"/>
            <a:ext cx="6842125" cy="3632200"/>
          </a:xfrm>
          <a:custGeom>
            <a:avLst/>
            <a:gdLst>
              <a:gd name="T0" fmla="*/ 0 w 2784"/>
              <a:gd name="T1" fmla="*/ 2147483647 h 2288"/>
              <a:gd name="T2" fmla="*/ 2147483647 w 2784"/>
              <a:gd name="T3" fmla="*/ 2147483647 h 2288"/>
              <a:gd name="T4" fmla="*/ 2147483647 w 2784"/>
              <a:gd name="T5" fmla="*/ 2147483647 h 2288"/>
              <a:gd name="T6" fmla="*/ 2147483647 w 2784"/>
              <a:gd name="T7" fmla="*/ 2147483647 h 2288"/>
              <a:gd name="T8" fmla="*/ 2147483647 w 2784"/>
              <a:gd name="T9" fmla="*/ 2147483647 h 2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4"/>
              <a:gd name="T16" fmla="*/ 0 h 2288"/>
              <a:gd name="T17" fmla="*/ 2784 w 2784"/>
              <a:gd name="T18" fmla="*/ 2288 h 2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4" h="2288">
                <a:moveTo>
                  <a:pt x="0" y="2288"/>
                </a:moveTo>
                <a:cubicBezTo>
                  <a:pt x="169" y="1980"/>
                  <a:pt x="731" y="811"/>
                  <a:pt x="1016" y="437"/>
                </a:cubicBezTo>
                <a:cubicBezTo>
                  <a:pt x="1301" y="63"/>
                  <a:pt x="1495" y="0"/>
                  <a:pt x="1712" y="45"/>
                </a:cubicBezTo>
                <a:cubicBezTo>
                  <a:pt x="1929" y="90"/>
                  <a:pt x="2141" y="636"/>
                  <a:pt x="2320" y="709"/>
                </a:cubicBezTo>
                <a:cubicBezTo>
                  <a:pt x="2499" y="782"/>
                  <a:pt x="2687" y="532"/>
                  <a:pt x="2784" y="48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42910" y="3071810"/>
            <a:ext cx="2286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&lt; 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71471" y="2428868"/>
            <a:ext cx="13573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y=f(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>
            <a:hlinkClick r:id="rId6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8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37" grpId="0" animBg="1"/>
      <p:bldP spid="187438" grpId="1" animBg="1"/>
      <p:bldP spid="51" grpId="0" animBg="1"/>
      <p:bldP spid="52" grpId="0"/>
      <p:bldP spid="52" grpId="1"/>
      <p:bldP spid="53" grpId="1"/>
      <p:bldP spid="53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2" descr="Копия Коор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5" y="457200"/>
            <a:ext cx="913447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143000" y="2206625"/>
          <a:ext cx="2071688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Формула" r:id="rId4" imgW="723600" imgH="215640" progId="Equation.3">
                  <p:embed/>
                </p:oleObj>
              </mc:Choice>
              <mc:Fallback>
                <p:oleObj name="Формула" r:id="rId4" imgW="7236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6625"/>
                        <a:ext cx="2071688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2560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auto">
          <a:xfrm>
            <a:off x="0" y="297815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0" y="345281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 </a:t>
            </a:r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76400" y="3200400"/>
            <a:ext cx="6477000" cy="685800"/>
            <a:chOff x="-336" y="2064"/>
            <a:chExt cx="8352" cy="432"/>
          </a:xfrm>
        </p:grpSpPr>
        <p:grpSp>
          <p:nvGrpSpPr>
            <p:cNvPr id="24608" name="Group 21"/>
            <p:cNvGrpSpPr>
              <a:grpSpLocks/>
            </p:cNvGrpSpPr>
            <p:nvPr/>
          </p:nvGrpSpPr>
          <p:grpSpPr bwMode="auto">
            <a:xfrm>
              <a:off x="-336" y="2064"/>
              <a:ext cx="5568" cy="432"/>
              <a:chOff x="-336" y="2064"/>
              <a:chExt cx="5568" cy="432"/>
            </a:xfrm>
          </p:grpSpPr>
          <p:grpSp>
            <p:nvGrpSpPr>
              <p:cNvPr id="24612" name="Group 22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24616" name="Freeform 23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4617" name="Freeform 24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FF"/>
                    </a:solidFill>
                  </a:endParaRPr>
                </a:p>
              </p:txBody>
            </p:sp>
          </p:grpSp>
          <p:grpSp>
            <p:nvGrpSpPr>
              <p:cNvPr id="24613" name="Group 25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24614" name="Freeform 26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24615" name="Freeform 27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FF"/>
                    </a:solidFill>
                  </a:endParaRPr>
                </a:p>
              </p:txBody>
            </p:sp>
          </p:grpSp>
        </p:grpSp>
        <p:grpSp>
          <p:nvGrpSpPr>
            <p:cNvPr id="24609" name="Group 28"/>
            <p:cNvGrpSpPr>
              <a:grpSpLocks/>
            </p:cNvGrpSpPr>
            <p:nvPr/>
          </p:nvGrpSpPr>
          <p:grpSpPr bwMode="auto">
            <a:xfrm>
              <a:off x="5232" y="2064"/>
              <a:ext cx="2784" cy="432"/>
              <a:chOff x="-336" y="2064"/>
              <a:chExt cx="2784" cy="432"/>
            </a:xfrm>
          </p:grpSpPr>
          <p:sp>
            <p:nvSpPr>
              <p:cNvPr id="24610" name="Freeform 29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FF"/>
                  </a:solidFill>
                </a:endParaRPr>
              </a:p>
            </p:txBody>
          </p:sp>
          <p:sp>
            <p:nvSpPr>
              <p:cNvPr id="24611" name="Freeform 30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-609600" y="2643188"/>
            <a:ext cx="13258800" cy="1243012"/>
            <a:chOff x="-432" y="1185"/>
            <a:chExt cx="8352" cy="783"/>
          </a:xfrm>
        </p:grpSpPr>
        <p:grpSp>
          <p:nvGrpSpPr>
            <p:cNvPr id="24597" name="Group 32"/>
            <p:cNvGrpSpPr>
              <a:grpSpLocks/>
            </p:cNvGrpSpPr>
            <p:nvPr/>
          </p:nvGrpSpPr>
          <p:grpSpPr bwMode="auto">
            <a:xfrm>
              <a:off x="-432" y="1536"/>
              <a:ext cx="8352" cy="432"/>
              <a:chOff x="-336" y="2064"/>
              <a:chExt cx="8352" cy="432"/>
            </a:xfrm>
          </p:grpSpPr>
          <p:grpSp>
            <p:nvGrpSpPr>
              <p:cNvPr id="24598" name="Group 33"/>
              <p:cNvGrpSpPr>
                <a:grpSpLocks/>
              </p:cNvGrpSpPr>
              <p:nvPr/>
            </p:nvGrpSpPr>
            <p:grpSpPr bwMode="auto">
              <a:xfrm>
                <a:off x="-336" y="2064"/>
                <a:ext cx="5568" cy="432"/>
                <a:chOff x="-336" y="2064"/>
                <a:chExt cx="5568" cy="432"/>
              </a:xfrm>
            </p:grpSpPr>
            <p:grpSp>
              <p:nvGrpSpPr>
                <p:cNvPr id="24602" name="Group 34"/>
                <p:cNvGrpSpPr>
                  <a:grpSpLocks/>
                </p:cNvGrpSpPr>
                <p:nvPr/>
              </p:nvGrpSpPr>
              <p:grpSpPr bwMode="auto">
                <a:xfrm>
                  <a:off x="-336" y="2064"/>
                  <a:ext cx="2784" cy="432"/>
                  <a:chOff x="-336" y="2064"/>
                  <a:chExt cx="2784" cy="432"/>
                </a:xfrm>
              </p:grpSpPr>
              <p:sp>
                <p:nvSpPr>
                  <p:cNvPr id="24606" name="Freeform 35"/>
                  <p:cNvSpPr>
                    <a:spLocks/>
                  </p:cNvSpPr>
                  <p:nvPr/>
                </p:nvSpPr>
                <p:spPr bwMode="auto">
                  <a:xfrm>
                    <a:off x="105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07" name="Freeform 36"/>
                  <p:cNvSpPr>
                    <a:spLocks/>
                  </p:cNvSpPr>
                  <p:nvPr/>
                </p:nvSpPr>
                <p:spPr bwMode="auto">
                  <a:xfrm>
                    <a:off x="-33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603" name="Group 37"/>
                <p:cNvGrpSpPr>
                  <a:grpSpLocks/>
                </p:cNvGrpSpPr>
                <p:nvPr/>
              </p:nvGrpSpPr>
              <p:grpSpPr bwMode="auto">
                <a:xfrm>
                  <a:off x="2448" y="2064"/>
                  <a:ext cx="2784" cy="432"/>
                  <a:chOff x="-336" y="2064"/>
                  <a:chExt cx="2784" cy="432"/>
                </a:xfrm>
              </p:grpSpPr>
              <p:sp>
                <p:nvSpPr>
                  <p:cNvPr id="24604" name="Freeform 38"/>
                  <p:cNvSpPr>
                    <a:spLocks/>
                  </p:cNvSpPr>
                  <p:nvPr/>
                </p:nvSpPr>
                <p:spPr bwMode="auto">
                  <a:xfrm>
                    <a:off x="105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05" name="Freeform 39"/>
                  <p:cNvSpPr>
                    <a:spLocks/>
                  </p:cNvSpPr>
                  <p:nvPr/>
                </p:nvSpPr>
                <p:spPr bwMode="auto">
                  <a:xfrm>
                    <a:off x="-33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FF33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599" name="Group 40"/>
              <p:cNvGrpSpPr>
                <a:grpSpLocks/>
              </p:cNvGrpSpPr>
              <p:nvPr/>
            </p:nvGrpSpPr>
            <p:grpSpPr bwMode="auto">
              <a:xfrm>
                <a:off x="5232" y="2064"/>
                <a:ext cx="2784" cy="432"/>
                <a:chOff x="-336" y="2064"/>
                <a:chExt cx="2784" cy="432"/>
              </a:xfrm>
            </p:grpSpPr>
            <p:sp>
              <p:nvSpPr>
                <p:cNvPr id="24600" name="Freeform 41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4601" name="Freeform 42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aphicFrame>
          <p:nvGraphicFramePr>
            <p:cNvPr id="24580" name="Object 43"/>
            <p:cNvGraphicFramePr>
              <a:graphicFrameLocks noChangeAspect="1"/>
            </p:cNvGraphicFramePr>
            <p:nvPr/>
          </p:nvGraphicFramePr>
          <p:xfrm>
            <a:off x="4542" y="1185"/>
            <a:ext cx="1013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5" name="Формула" r:id="rId6" imgW="571252" imgH="203112" progId="Equation.3">
                    <p:embed/>
                  </p:oleObj>
                </mc:Choice>
                <mc:Fallback>
                  <p:oleObj name="Формула" r:id="rId6" imgW="571252" imgH="203112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2" y="1185"/>
                          <a:ext cx="1013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66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87" name="Rectangle 4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Растяжение (сжатие) в 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k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раз вдоль оси 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OX</a:t>
            </a:r>
            <a:b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28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>
            <a:off x="2743200" y="2895600"/>
            <a:ext cx="228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6" name="Object 3"/>
          <p:cNvGraphicFramePr>
            <a:graphicFrameLocks noChangeAspect="1"/>
          </p:cNvGraphicFramePr>
          <p:nvPr/>
        </p:nvGraphicFramePr>
        <p:xfrm>
          <a:off x="4500563" y="4143375"/>
          <a:ext cx="2436812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Формула" r:id="rId8" imgW="723600" imgH="431640" progId="Equation.3">
                  <p:embed/>
                </p:oleObj>
              </mc:Choice>
              <mc:Fallback>
                <p:oleObj name="Формула" r:id="rId8" imgW="7236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143375"/>
                        <a:ext cx="2436812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Line 47"/>
          <p:cNvSpPr>
            <a:spLocks noChangeShapeType="1"/>
          </p:cNvSpPr>
          <p:nvPr/>
        </p:nvSpPr>
        <p:spPr bwMode="auto">
          <a:xfrm flipV="1">
            <a:off x="1447800" y="3733800"/>
            <a:ext cx="228600" cy="457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-2743200" y="3200400"/>
            <a:ext cx="13106400" cy="609600"/>
            <a:chOff x="-1728" y="2064"/>
            <a:chExt cx="8256" cy="384"/>
          </a:xfrm>
        </p:grpSpPr>
        <p:grpSp>
          <p:nvGrpSpPr>
            <p:cNvPr id="24591" name="Group 53"/>
            <p:cNvGrpSpPr>
              <a:grpSpLocks/>
            </p:cNvGrpSpPr>
            <p:nvPr/>
          </p:nvGrpSpPr>
          <p:grpSpPr bwMode="auto">
            <a:xfrm>
              <a:off x="2400" y="2064"/>
              <a:ext cx="4128" cy="384"/>
              <a:chOff x="912" y="3360"/>
              <a:chExt cx="4128" cy="384"/>
            </a:xfrm>
          </p:grpSpPr>
          <p:sp>
            <p:nvSpPr>
              <p:cNvPr id="24595" name="Freeform 51"/>
              <p:cNvSpPr>
                <a:spLocks/>
              </p:cNvSpPr>
              <p:nvPr/>
            </p:nvSpPr>
            <p:spPr bwMode="auto">
              <a:xfrm rot="10800000">
                <a:off x="2976" y="3552"/>
                <a:ext cx="2064" cy="192"/>
              </a:xfrm>
              <a:custGeom>
                <a:avLst/>
                <a:gdLst>
                  <a:gd name="T0" fmla="*/ 0 w 2064"/>
                  <a:gd name="T1" fmla="*/ 192 h 192"/>
                  <a:gd name="T2" fmla="*/ 1008 w 2064"/>
                  <a:gd name="T3" fmla="*/ 0 h 192"/>
                  <a:gd name="T4" fmla="*/ 2064 w 2064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2064"/>
                  <a:gd name="T10" fmla="*/ 0 h 192"/>
                  <a:gd name="T11" fmla="*/ 2064 w 206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64" h="192">
                    <a:moveTo>
                      <a:pt x="0" y="192"/>
                    </a:moveTo>
                    <a:cubicBezTo>
                      <a:pt x="332" y="96"/>
                      <a:pt x="664" y="0"/>
                      <a:pt x="1008" y="0"/>
                    </a:cubicBezTo>
                    <a:cubicBezTo>
                      <a:pt x="1352" y="0"/>
                      <a:pt x="1888" y="160"/>
                      <a:pt x="2064" y="192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6" name="Freeform 52"/>
              <p:cNvSpPr>
                <a:spLocks/>
              </p:cNvSpPr>
              <p:nvPr/>
            </p:nvSpPr>
            <p:spPr bwMode="auto">
              <a:xfrm>
                <a:off x="912" y="3360"/>
                <a:ext cx="2064" cy="192"/>
              </a:xfrm>
              <a:custGeom>
                <a:avLst/>
                <a:gdLst>
                  <a:gd name="T0" fmla="*/ 0 w 2064"/>
                  <a:gd name="T1" fmla="*/ 192 h 192"/>
                  <a:gd name="T2" fmla="*/ 1008 w 2064"/>
                  <a:gd name="T3" fmla="*/ 0 h 192"/>
                  <a:gd name="T4" fmla="*/ 2064 w 2064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2064"/>
                  <a:gd name="T10" fmla="*/ 0 h 192"/>
                  <a:gd name="T11" fmla="*/ 2064 w 206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64" h="192">
                    <a:moveTo>
                      <a:pt x="0" y="192"/>
                    </a:moveTo>
                    <a:cubicBezTo>
                      <a:pt x="332" y="96"/>
                      <a:pt x="664" y="0"/>
                      <a:pt x="1008" y="0"/>
                    </a:cubicBezTo>
                    <a:cubicBezTo>
                      <a:pt x="1352" y="0"/>
                      <a:pt x="1888" y="160"/>
                      <a:pt x="2064" y="192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4592" name="Group 54"/>
            <p:cNvGrpSpPr>
              <a:grpSpLocks/>
            </p:cNvGrpSpPr>
            <p:nvPr/>
          </p:nvGrpSpPr>
          <p:grpSpPr bwMode="auto">
            <a:xfrm>
              <a:off x="-1728" y="2064"/>
              <a:ext cx="4128" cy="384"/>
              <a:chOff x="912" y="3360"/>
              <a:chExt cx="4128" cy="384"/>
            </a:xfrm>
          </p:grpSpPr>
          <p:sp>
            <p:nvSpPr>
              <p:cNvPr id="24593" name="Freeform 55"/>
              <p:cNvSpPr>
                <a:spLocks/>
              </p:cNvSpPr>
              <p:nvPr/>
            </p:nvSpPr>
            <p:spPr bwMode="auto">
              <a:xfrm rot="10800000">
                <a:off x="2976" y="3552"/>
                <a:ext cx="2064" cy="192"/>
              </a:xfrm>
              <a:custGeom>
                <a:avLst/>
                <a:gdLst>
                  <a:gd name="T0" fmla="*/ 0 w 2064"/>
                  <a:gd name="T1" fmla="*/ 192 h 192"/>
                  <a:gd name="T2" fmla="*/ 1008 w 2064"/>
                  <a:gd name="T3" fmla="*/ 0 h 192"/>
                  <a:gd name="T4" fmla="*/ 2064 w 2064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2064"/>
                  <a:gd name="T10" fmla="*/ 0 h 192"/>
                  <a:gd name="T11" fmla="*/ 2064 w 206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64" h="192">
                    <a:moveTo>
                      <a:pt x="0" y="192"/>
                    </a:moveTo>
                    <a:cubicBezTo>
                      <a:pt x="332" y="96"/>
                      <a:pt x="664" y="0"/>
                      <a:pt x="1008" y="0"/>
                    </a:cubicBezTo>
                    <a:cubicBezTo>
                      <a:pt x="1352" y="0"/>
                      <a:pt x="1888" y="160"/>
                      <a:pt x="2064" y="192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4" name="Freeform 56"/>
              <p:cNvSpPr>
                <a:spLocks/>
              </p:cNvSpPr>
              <p:nvPr/>
            </p:nvSpPr>
            <p:spPr bwMode="auto">
              <a:xfrm>
                <a:off x="912" y="3360"/>
                <a:ext cx="2064" cy="192"/>
              </a:xfrm>
              <a:custGeom>
                <a:avLst/>
                <a:gdLst>
                  <a:gd name="T0" fmla="*/ 0 w 2064"/>
                  <a:gd name="T1" fmla="*/ 192 h 192"/>
                  <a:gd name="T2" fmla="*/ 1008 w 2064"/>
                  <a:gd name="T3" fmla="*/ 0 h 192"/>
                  <a:gd name="T4" fmla="*/ 2064 w 2064"/>
                  <a:gd name="T5" fmla="*/ 192 h 192"/>
                  <a:gd name="T6" fmla="*/ 0 60000 65536"/>
                  <a:gd name="T7" fmla="*/ 0 60000 65536"/>
                  <a:gd name="T8" fmla="*/ 0 60000 65536"/>
                  <a:gd name="T9" fmla="*/ 0 w 2064"/>
                  <a:gd name="T10" fmla="*/ 0 h 192"/>
                  <a:gd name="T11" fmla="*/ 2064 w 2064"/>
                  <a:gd name="T12" fmla="*/ 192 h 1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64" h="192">
                    <a:moveTo>
                      <a:pt x="0" y="192"/>
                    </a:moveTo>
                    <a:cubicBezTo>
                      <a:pt x="332" y="96"/>
                      <a:pt x="664" y="0"/>
                      <a:pt x="1008" y="0"/>
                    </a:cubicBezTo>
                    <a:cubicBezTo>
                      <a:pt x="1352" y="0"/>
                      <a:pt x="1888" y="160"/>
                      <a:pt x="2064" y="192"/>
                    </a:cubicBezTo>
                  </a:path>
                </a:pathLst>
              </a:custGeom>
              <a:noFill/>
              <a:ln w="2857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2" name="Стрелка вправо 41">
            <a:hlinkClick r:id="rId10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132 0.01943 L -0.40886 -0.03122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3" name="Group 4"/>
          <p:cNvGrpSpPr>
            <a:grpSpLocks/>
          </p:cNvGrpSpPr>
          <p:nvPr/>
        </p:nvGrpSpPr>
        <p:grpSpPr bwMode="auto">
          <a:xfrm>
            <a:off x="250825" y="642918"/>
            <a:ext cx="8893175" cy="5991225"/>
            <a:chOff x="158" y="0"/>
            <a:chExt cx="5602" cy="4134"/>
          </a:xfrm>
        </p:grpSpPr>
        <p:grpSp>
          <p:nvGrpSpPr>
            <p:cNvPr id="25610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25622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25625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25645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25647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564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4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564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25626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25627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5637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8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9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40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41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42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43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44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62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5629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0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1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2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3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4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5636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25623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25624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25611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1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9" y="1857375"/>
            <a:ext cx="2071702" cy="857245"/>
          </a:xfrm>
        </p:spPr>
        <p:txBody>
          <a:bodyPr>
            <a:normAutofit/>
          </a:bodyPr>
          <a:lstStyle/>
          <a:p>
            <a:pPr marL="838200" indent="-838200" eaLnBrk="1" hangingPunct="1"/>
            <a:r>
              <a:rPr lang="en-US" sz="2400" dirty="0" smtClean="0">
                <a:solidFill>
                  <a:srgbClr val="FF0000"/>
                </a:solidFill>
              </a:rPr>
              <a:t>0 &lt; k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&lt;</a:t>
            </a:r>
            <a:r>
              <a:rPr lang="ru-RU" sz="2400" dirty="0" smtClean="0">
                <a:solidFill>
                  <a:srgbClr val="FF0000"/>
                </a:solidFill>
              </a:rPr>
              <a:t> 1</a:t>
            </a:r>
            <a:r>
              <a:rPr lang="en-US" sz="2400" dirty="0" smtClean="0">
                <a:solidFill>
                  <a:srgbClr val="990000"/>
                </a:solidFill>
              </a:rPr>
              <a:t/>
            </a:r>
            <a:br>
              <a:rPr lang="en-US" sz="2400" dirty="0" smtClean="0">
                <a:solidFill>
                  <a:srgbClr val="990000"/>
                </a:solidFill>
              </a:rPr>
            </a:br>
            <a:endParaRPr lang="ru-RU" sz="2400" dirty="0" smtClean="0">
              <a:solidFill>
                <a:srgbClr val="990000"/>
              </a:solidFill>
            </a:endParaRPr>
          </a:p>
        </p:txBody>
      </p:sp>
      <p:sp>
        <p:nvSpPr>
          <p:cNvPr id="189485" name="Freeform 45"/>
          <p:cNvSpPr>
            <a:spLocks/>
          </p:cNvSpPr>
          <p:nvPr/>
        </p:nvSpPr>
        <p:spPr bwMode="auto">
          <a:xfrm>
            <a:off x="2071670" y="2071678"/>
            <a:ext cx="5124450" cy="3817937"/>
          </a:xfrm>
          <a:custGeom>
            <a:avLst/>
            <a:gdLst>
              <a:gd name="T0" fmla="*/ 0 w 3228"/>
              <a:gd name="T1" fmla="*/ 2147483647 h 2405"/>
              <a:gd name="T2" fmla="*/ 2147483647 w 3228"/>
              <a:gd name="T3" fmla="*/ 2147483647 h 2405"/>
              <a:gd name="T4" fmla="*/ 2147483647 w 3228"/>
              <a:gd name="T5" fmla="*/ 2147483647 h 2405"/>
              <a:gd name="T6" fmla="*/ 2147483647 w 3228"/>
              <a:gd name="T7" fmla="*/ 2147483647 h 2405"/>
              <a:gd name="T8" fmla="*/ 2147483647 w 3228"/>
              <a:gd name="T9" fmla="*/ 2147483647 h 2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28"/>
              <a:gd name="T16" fmla="*/ 0 h 2405"/>
              <a:gd name="T17" fmla="*/ 3228 w 3228"/>
              <a:gd name="T18" fmla="*/ 2405 h 2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28" h="2405">
                <a:moveTo>
                  <a:pt x="0" y="2405"/>
                </a:moveTo>
                <a:cubicBezTo>
                  <a:pt x="170" y="2085"/>
                  <a:pt x="722" y="858"/>
                  <a:pt x="1020" y="483"/>
                </a:cubicBezTo>
                <a:cubicBezTo>
                  <a:pt x="1318" y="108"/>
                  <a:pt x="1517" y="0"/>
                  <a:pt x="1788" y="155"/>
                </a:cubicBezTo>
                <a:cubicBezTo>
                  <a:pt x="2059" y="310"/>
                  <a:pt x="2404" y="1318"/>
                  <a:pt x="2644" y="1411"/>
                </a:cubicBezTo>
                <a:cubicBezTo>
                  <a:pt x="2884" y="1504"/>
                  <a:pt x="3106" y="860"/>
                  <a:pt x="3228" y="715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9490" name="Freeform 50"/>
          <p:cNvSpPr>
            <a:spLocks/>
          </p:cNvSpPr>
          <p:nvPr/>
        </p:nvSpPr>
        <p:spPr bwMode="auto">
          <a:xfrm>
            <a:off x="2071670" y="3000372"/>
            <a:ext cx="5124450" cy="1873250"/>
          </a:xfrm>
          <a:custGeom>
            <a:avLst/>
            <a:gdLst>
              <a:gd name="T0" fmla="*/ 0 w 3228"/>
              <a:gd name="T1" fmla="*/ 2147483647 h 2405"/>
              <a:gd name="T2" fmla="*/ 2147483647 w 3228"/>
              <a:gd name="T3" fmla="*/ 2147483647 h 2405"/>
              <a:gd name="T4" fmla="*/ 2147483647 w 3228"/>
              <a:gd name="T5" fmla="*/ 2147483647 h 2405"/>
              <a:gd name="T6" fmla="*/ 2147483647 w 3228"/>
              <a:gd name="T7" fmla="*/ 2147483647 h 2405"/>
              <a:gd name="T8" fmla="*/ 2147483647 w 3228"/>
              <a:gd name="T9" fmla="*/ 2147483647 h 2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28"/>
              <a:gd name="T16" fmla="*/ 0 h 2405"/>
              <a:gd name="T17" fmla="*/ 3228 w 3228"/>
              <a:gd name="T18" fmla="*/ 2405 h 2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28" h="2405">
                <a:moveTo>
                  <a:pt x="0" y="2405"/>
                </a:moveTo>
                <a:cubicBezTo>
                  <a:pt x="170" y="2085"/>
                  <a:pt x="722" y="858"/>
                  <a:pt x="1020" y="483"/>
                </a:cubicBezTo>
                <a:cubicBezTo>
                  <a:pt x="1318" y="108"/>
                  <a:pt x="1517" y="0"/>
                  <a:pt x="1788" y="155"/>
                </a:cubicBezTo>
                <a:cubicBezTo>
                  <a:pt x="2059" y="310"/>
                  <a:pt x="2404" y="1318"/>
                  <a:pt x="2644" y="1411"/>
                </a:cubicBezTo>
                <a:cubicBezTo>
                  <a:pt x="2884" y="1504"/>
                  <a:pt x="3106" y="860"/>
                  <a:pt x="3228" y="71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Прямоугольник 48"/>
          <p:cNvSpPr>
            <a:spLocks noChangeArrowheads="1"/>
          </p:cNvSpPr>
          <p:nvPr/>
        </p:nvSpPr>
        <p:spPr bwMode="auto">
          <a:xfrm>
            <a:off x="1000125" y="357188"/>
            <a:ext cx="7715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Растяжение (сжатие) в </a:t>
            </a:r>
            <a:r>
              <a:rPr lang="en-US" sz="3600" b="1" dirty="0">
                <a:solidFill>
                  <a:srgbClr val="C00000"/>
                </a:solidFill>
              </a:rPr>
              <a:t>k </a:t>
            </a:r>
            <a:r>
              <a:rPr lang="ru-RU" sz="3600" b="1" dirty="0">
                <a:solidFill>
                  <a:srgbClr val="C00000"/>
                </a:solidFill>
              </a:rPr>
              <a:t>раз вдоль оси </a:t>
            </a:r>
            <a:r>
              <a:rPr lang="en-US" sz="3600" b="1" dirty="0">
                <a:solidFill>
                  <a:srgbClr val="C00000"/>
                </a:solidFill>
              </a:rPr>
              <a:t>OY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5609" name="Прямоугольник 54"/>
          <p:cNvSpPr>
            <a:spLocks noChangeArrowheads="1"/>
          </p:cNvSpPr>
          <p:nvPr/>
        </p:nvSpPr>
        <p:spPr bwMode="auto">
          <a:xfrm>
            <a:off x="928688" y="1000125"/>
            <a:ext cx="25717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/>
              <a:t>f</a:t>
            </a:r>
            <a:r>
              <a:rPr lang="ru-RU" sz="4000" b="1" i="1" dirty="0"/>
              <a:t>(</a:t>
            </a:r>
            <a:r>
              <a:rPr lang="en-US" sz="4000" b="1" i="1" dirty="0"/>
              <a:t>x</a:t>
            </a:r>
            <a:r>
              <a:rPr lang="ru-RU" sz="4000" b="1" i="1" dirty="0"/>
              <a:t>) → к </a:t>
            </a:r>
            <a:r>
              <a:rPr lang="en-US" sz="4000" b="1" i="1" dirty="0"/>
              <a:t>f</a:t>
            </a:r>
            <a:r>
              <a:rPr lang="ru-RU" sz="4000" b="1" i="1" dirty="0"/>
              <a:t>(</a:t>
            </a:r>
            <a:r>
              <a:rPr lang="en-US" sz="4000" b="1" i="1" dirty="0"/>
              <a:t>x</a:t>
            </a:r>
            <a:r>
              <a:rPr lang="ru-RU" sz="4000" b="1" i="1" dirty="0"/>
              <a:t>)  </a:t>
            </a:r>
            <a:endParaRPr lang="ru-RU" sz="4000" b="1" dirty="0"/>
          </a:p>
        </p:txBody>
      </p:sp>
      <p:sp>
        <p:nvSpPr>
          <p:cNvPr id="50" name="Freeform 46"/>
          <p:cNvSpPr>
            <a:spLocks/>
          </p:cNvSpPr>
          <p:nvPr/>
        </p:nvSpPr>
        <p:spPr bwMode="auto">
          <a:xfrm>
            <a:off x="2071670" y="1357298"/>
            <a:ext cx="5124450" cy="5257800"/>
          </a:xfrm>
          <a:custGeom>
            <a:avLst/>
            <a:gdLst>
              <a:gd name="T0" fmla="*/ 0 w 3228"/>
              <a:gd name="T1" fmla="*/ 2147483647 h 2405"/>
              <a:gd name="T2" fmla="*/ 2147483647 w 3228"/>
              <a:gd name="T3" fmla="*/ 2147483647 h 2405"/>
              <a:gd name="T4" fmla="*/ 2147483647 w 3228"/>
              <a:gd name="T5" fmla="*/ 2147483647 h 2405"/>
              <a:gd name="T6" fmla="*/ 2147483647 w 3228"/>
              <a:gd name="T7" fmla="*/ 2147483647 h 2405"/>
              <a:gd name="T8" fmla="*/ 2147483647 w 3228"/>
              <a:gd name="T9" fmla="*/ 2147483647 h 24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28"/>
              <a:gd name="T16" fmla="*/ 0 h 2405"/>
              <a:gd name="T17" fmla="*/ 3228 w 3228"/>
              <a:gd name="T18" fmla="*/ 2405 h 24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28" h="2405">
                <a:moveTo>
                  <a:pt x="0" y="2405"/>
                </a:moveTo>
                <a:cubicBezTo>
                  <a:pt x="170" y="2085"/>
                  <a:pt x="722" y="858"/>
                  <a:pt x="1020" y="483"/>
                </a:cubicBezTo>
                <a:cubicBezTo>
                  <a:pt x="1318" y="108"/>
                  <a:pt x="1517" y="0"/>
                  <a:pt x="1788" y="155"/>
                </a:cubicBezTo>
                <a:cubicBezTo>
                  <a:pt x="2059" y="310"/>
                  <a:pt x="2404" y="1318"/>
                  <a:pt x="2644" y="1411"/>
                </a:cubicBezTo>
                <a:cubicBezTo>
                  <a:pt x="2884" y="1504"/>
                  <a:pt x="3106" y="860"/>
                  <a:pt x="3228" y="71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4672" name="Object 48"/>
          <p:cNvGraphicFramePr>
            <a:graphicFrameLocks noChangeAspect="1"/>
          </p:cNvGraphicFramePr>
          <p:nvPr/>
        </p:nvGraphicFramePr>
        <p:xfrm>
          <a:off x="428596" y="4929198"/>
          <a:ext cx="14128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Формула" r:id="rId4" imgW="583920" imgH="203040" progId="Equation.3">
                  <p:embed/>
                </p:oleObj>
              </mc:Choice>
              <mc:Fallback>
                <p:oleObj name="Формула" r:id="rId4" imgW="583920" imgH="20304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4929198"/>
                        <a:ext cx="141287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Прямоугольник 51"/>
          <p:cNvSpPr/>
          <p:nvPr/>
        </p:nvSpPr>
        <p:spPr>
          <a:xfrm>
            <a:off x="857225" y="1571612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y=f(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143636" y="1428737"/>
            <a:ext cx="21431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 &gt;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6143636" y="928671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y=f(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Стрелка вправо 55">
            <a:hlinkClick r:id="rId6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18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5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189485" grpId="0" animBg="1"/>
      <p:bldP spid="189490" grpId="0" animBg="1"/>
      <p:bldP spid="50" grpId="0" animBg="1"/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2" descr="Копия Коо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0042"/>
            <a:ext cx="913447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0" y="305435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0" y="352901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 </a:t>
            </a:r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609600" y="3429000"/>
            <a:ext cx="13258800" cy="304800"/>
            <a:chOff x="-336" y="2064"/>
            <a:chExt cx="8352" cy="432"/>
          </a:xfrm>
        </p:grpSpPr>
        <p:grpSp>
          <p:nvGrpSpPr>
            <p:cNvPr id="27684" name="Group 10"/>
            <p:cNvGrpSpPr>
              <a:grpSpLocks/>
            </p:cNvGrpSpPr>
            <p:nvPr/>
          </p:nvGrpSpPr>
          <p:grpSpPr bwMode="auto">
            <a:xfrm>
              <a:off x="-336" y="2064"/>
              <a:ext cx="5568" cy="432"/>
              <a:chOff x="-336" y="2064"/>
              <a:chExt cx="5568" cy="432"/>
            </a:xfrm>
          </p:grpSpPr>
          <p:grpSp>
            <p:nvGrpSpPr>
              <p:cNvPr id="27688" name="Group 11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27692" name="Freeform 12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93" name="Freeform 13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89" name="Group 14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27690" name="Freeform 15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91" name="Freeform 16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7685" name="Group 17"/>
            <p:cNvGrpSpPr>
              <a:grpSpLocks/>
            </p:cNvGrpSpPr>
            <p:nvPr/>
          </p:nvGrpSpPr>
          <p:grpSpPr bwMode="auto">
            <a:xfrm>
              <a:off x="5232" y="2064"/>
              <a:ext cx="2784" cy="432"/>
              <a:chOff x="-336" y="2064"/>
              <a:chExt cx="2784" cy="432"/>
            </a:xfrm>
          </p:grpSpPr>
          <p:sp>
            <p:nvSpPr>
              <p:cNvPr id="27686" name="Freeform 18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87" name="Freeform 19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-571536" y="2500306"/>
            <a:ext cx="13182600" cy="2209800"/>
            <a:chOff x="-336" y="2064"/>
            <a:chExt cx="8352" cy="432"/>
          </a:xfrm>
        </p:grpSpPr>
        <p:grpSp>
          <p:nvGrpSpPr>
            <p:cNvPr id="27674" name="Group 21"/>
            <p:cNvGrpSpPr>
              <a:grpSpLocks/>
            </p:cNvGrpSpPr>
            <p:nvPr/>
          </p:nvGrpSpPr>
          <p:grpSpPr bwMode="auto">
            <a:xfrm>
              <a:off x="-336" y="2064"/>
              <a:ext cx="5568" cy="432"/>
              <a:chOff x="-336" y="2064"/>
              <a:chExt cx="5568" cy="432"/>
            </a:xfrm>
          </p:grpSpPr>
          <p:grpSp>
            <p:nvGrpSpPr>
              <p:cNvPr id="27678" name="Group 22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27682" name="Freeform 23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83" name="Freeform 24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79" name="Group 25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27680" name="Freeform 26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81" name="Freeform 27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7675" name="Group 28"/>
            <p:cNvGrpSpPr>
              <a:grpSpLocks/>
            </p:cNvGrpSpPr>
            <p:nvPr/>
          </p:nvGrpSpPr>
          <p:grpSpPr bwMode="auto">
            <a:xfrm>
              <a:off x="5232" y="2064"/>
              <a:ext cx="2784" cy="432"/>
              <a:chOff x="-336" y="2064"/>
              <a:chExt cx="2784" cy="432"/>
            </a:xfrm>
          </p:grpSpPr>
          <p:sp>
            <p:nvSpPr>
              <p:cNvPr id="27676" name="Freeform 29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77" name="Freeform 30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7663" name="Group 32"/>
          <p:cNvGrpSpPr>
            <a:grpSpLocks/>
          </p:cNvGrpSpPr>
          <p:nvPr/>
        </p:nvGrpSpPr>
        <p:grpSpPr bwMode="auto">
          <a:xfrm>
            <a:off x="-642974" y="3214686"/>
            <a:ext cx="13258800" cy="685800"/>
            <a:chOff x="-336" y="2064"/>
            <a:chExt cx="8352" cy="432"/>
          </a:xfrm>
        </p:grpSpPr>
        <p:grpSp>
          <p:nvGrpSpPr>
            <p:cNvPr id="27664" name="Group 33"/>
            <p:cNvGrpSpPr>
              <a:grpSpLocks/>
            </p:cNvGrpSpPr>
            <p:nvPr/>
          </p:nvGrpSpPr>
          <p:grpSpPr bwMode="auto">
            <a:xfrm>
              <a:off x="-336" y="2064"/>
              <a:ext cx="5568" cy="432"/>
              <a:chOff x="-336" y="2064"/>
              <a:chExt cx="5568" cy="432"/>
            </a:xfrm>
          </p:grpSpPr>
          <p:grpSp>
            <p:nvGrpSpPr>
              <p:cNvPr id="27668" name="Group 34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27672" name="Freeform 35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73" name="Freeform 36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7669" name="Group 37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27670" name="Freeform 38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671" name="Freeform 39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7665" name="Group 40"/>
            <p:cNvGrpSpPr>
              <a:grpSpLocks/>
            </p:cNvGrpSpPr>
            <p:nvPr/>
          </p:nvGrpSpPr>
          <p:grpSpPr bwMode="auto">
            <a:xfrm>
              <a:off x="5232" y="2064"/>
              <a:ext cx="2784" cy="432"/>
              <a:chOff x="-336" y="2064"/>
              <a:chExt cx="2784" cy="432"/>
            </a:xfrm>
          </p:grpSpPr>
          <p:sp>
            <p:nvSpPr>
              <p:cNvPr id="27666" name="Freeform 41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667" name="Freeform 42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7660" name="Rectangle 4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Растяжение (сжатие) в 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k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раз вдоль оси </a:t>
            </a:r>
            <a: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  <a:t>OY</a:t>
            </a:r>
            <a:br>
              <a:rPr lang="en-US" sz="2800" b="1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28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1447800" y="2438400"/>
            <a:ext cx="4572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 flipH="1">
            <a:off x="5638800" y="3124200"/>
            <a:ext cx="76200" cy="6096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4786314" y="1928802"/>
            <a:ext cx="1622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 x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357950" y="1928803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 x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14349" y="1428737"/>
            <a:ext cx="2357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y=3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 x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трелка вправо 44">
            <a:hlinkClick r:id="rId3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7188" y="428604"/>
            <a:ext cx="8229600" cy="242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CC99"/>
            </a:outerShdw>
          </a:effectLst>
        </p:spPr>
        <p:txBody>
          <a:bodyPr anchor="ctr"/>
          <a:lstStyle/>
          <a:p>
            <a:pPr>
              <a:defRPr/>
            </a:pPr>
            <a:endParaRPr lang="ru-RU" sz="4800" b="1" i="1" kern="0" baseline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72264" y="2357430"/>
          <a:ext cx="2016125" cy="206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GraphC" r:id="rId3" imgW="4171950" imgH="4810125" progId="">
                  <p:embed/>
                </p:oleObj>
              </mc:Choice>
              <mc:Fallback>
                <p:oleObj name="GraphC" r:id="rId3" imgW="4171950" imgH="4810125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2357430"/>
                        <a:ext cx="2016125" cy="206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3857620" y="3571876"/>
          <a:ext cx="2159000" cy="19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GraphC" r:id="rId5" imgW="2133600" imgH="3219450" progId="">
                  <p:embed/>
                </p:oleObj>
              </mc:Choice>
              <mc:Fallback>
                <p:oleObj name="GraphC" r:id="rId5" imgW="2133600" imgH="321945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0" y="3571876"/>
                        <a:ext cx="2159000" cy="198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714348" y="4143380"/>
          <a:ext cx="212407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GraphC" r:id="rId7" imgW="4248150" imgH="3867150" progId="">
                  <p:embed/>
                </p:oleObj>
              </mc:Choice>
              <mc:Fallback>
                <p:oleObj name="GraphC" r:id="rId7" imgW="4248150" imgH="386715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4143380"/>
                        <a:ext cx="2124075" cy="201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Прямоугольник 10"/>
          <p:cNvSpPr>
            <a:spLocks noChangeArrowheads="1"/>
          </p:cNvSpPr>
          <p:nvPr/>
        </p:nvSpPr>
        <p:spPr bwMode="auto">
          <a:xfrm>
            <a:off x="1187624" y="615247"/>
            <a:ext cx="607223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600" i="1" dirty="0">
                <a:solidFill>
                  <a:srgbClr val="C00000"/>
                </a:solidFill>
              </a:rPr>
              <a:t>Преобразование</a:t>
            </a:r>
            <a:r>
              <a:rPr lang="ru-RU" sz="6000" i="1" dirty="0">
                <a:solidFill>
                  <a:srgbClr val="C00000"/>
                </a:solidFill>
              </a:rPr>
              <a:t> графиков функций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50825" y="295274"/>
            <a:ext cx="8893175" cy="6562726"/>
            <a:chOff x="158" y="0"/>
            <a:chExt cx="5602" cy="4134"/>
          </a:xfrm>
        </p:grpSpPr>
        <p:grpSp>
          <p:nvGrpSpPr>
            <p:cNvPr id="28682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28694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28697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28717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28719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8720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2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871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28698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28699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8709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10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11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12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13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14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1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1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8700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8701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02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03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04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05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06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07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8708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28695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28696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28683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4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6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7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8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9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0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1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2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3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3970337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990000"/>
                </a:solidFill>
              </a:rPr>
              <a:t>f</a:t>
            </a:r>
            <a:r>
              <a:rPr lang="ru-RU" sz="4000" smtClean="0">
                <a:solidFill>
                  <a:srgbClr val="990000"/>
                </a:solidFill>
              </a:rPr>
              <a:t>(</a:t>
            </a:r>
            <a:r>
              <a:rPr lang="en-US" sz="4000" smtClean="0">
                <a:solidFill>
                  <a:srgbClr val="990000"/>
                </a:solidFill>
              </a:rPr>
              <a:t>x</a:t>
            </a:r>
            <a:r>
              <a:rPr lang="ru-RU" sz="4000" smtClean="0">
                <a:solidFill>
                  <a:srgbClr val="990000"/>
                </a:solidFill>
              </a:rPr>
              <a:t>) → </a:t>
            </a:r>
            <a:r>
              <a:rPr lang="en-US" sz="4000" smtClean="0">
                <a:solidFill>
                  <a:srgbClr val="990000"/>
                </a:solidFill>
              </a:rPr>
              <a:t>f</a:t>
            </a:r>
            <a:r>
              <a:rPr lang="ru-RU" sz="4000" smtClean="0">
                <a:solidFill>
                  <a:srgbClr val="990000"/>
                </a:solidFill>
              </a:rPr>
              <a:t>(– </a:t>
            </a:r>
            <a:r>
              <a:rPr lang="en-US" sz="4000" smtClean="0">
                <a:solidFill>
                  <a:srgbClr val="990000"/>
                </a:solidFill>
              </a:rPr>
              <a:t>x</a:t>
            </a:r>
            <a:r>
              <a:rPr lang="ru-RU" sz="4000" smtClean="0">
                <a:solidFill>
                  <a:srgbClr val="990000"/>
                </a:solidFill>
              </a:rPr>
              <a:t>) </a:t>
            </a:r>
          </a:p>
        </p:txBody>
      </p:sp>
      <p:graphicFrame>
        <p:nvGraphicFramePr>
          <p:cNvPr id="152623" name="Object 47"/>
          <p:cNvGraphicFramePr>
            <a:graphicFrameLocks noGrp="1" noChangeAspect="1"/>
          </p:cNvGraphicFramePr>
          <p:nvPr>
            <p:ph sz="half" idx="1"/>
          </p:nvPr>
        </p:nvGraphicFramePr>
        <p:xfrm>
          <a:off x="1593850" y="4357688"/>
          <a:ext cx="151130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Формула" r:id="rId4" imgW="583920" imgH="203040" progId="Equation.3">
                  <p:embed/>
                </p:oleObj>
              </mc:Choice>
              <mc:Fallback>
                <p:oleObj name="Формула" r:id="rId4" imgW="583920" imgH="20304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4357688"/>
                        <a:ext cx="1511300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25" name="Object 49"/>
          <p:cNvGraphicFramePr>
            <a:graphicFrameLocks noGrp="1" noChangeAspect="1"/>
          </p:cNvGraphicFramePr>
          <p:nvPr>
            <p:ph sz="half" idx="2"/>
          </p:nvPr>
        </p:nvGraphicFramePr>
        <p:xfrm>
          <a:off x="1331913" y="2636838"/>
          <a:ext cx="19859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Формула" r:id="rId6" imgW="672840" imgH="203040" progId="Equation.3">
                  <p:embed/>
                </p:oleObj>
              </mc:Choice>
              <mc:Fallback>
                <p:oleObj name="Формула" r:id="rId6" imgW="672840" imgH="2030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636838"/>
                        <a:ext cx="198596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621" name="Freeform 45"/>
          <p:cNvSpPr>
            <a:spLocks/>
          </p:cNvSpPr>
          <p:nvPr/>
        </p:nvSpPr>
        <p:spPr bwMode="auto">
          <a:xfrm>
            <a:off x="1357290" y="1428736"/>
            <a:ext cx="4394200" cy="3625850"/>
          </a:xfrm>
          <a:custGeom>
            <a:avLst/>
            <a:gdLst>
              <a:gd name="T0" fmla="*/ 2147483647 w 2768"/>
              <a:gd name="T1" fmla="*/ 2147483647 h 2284"/>
              <a:gd name="T2" fmla="*/ 2147483647 w 2768"/>
              <a:gd name="T3" fmla="*/ 2147483647 h 2284"/>
              <a:gd name="T4" fmla="*/ 2147483647 w 2768"/>
              <a:gd name="T5" fmla="*/ 2147483647 h 2284"/>
              <a:gd name="T6" fmla="*/ 2147483647 w 2768"/>
              <a:gd name="T7" fmla="*/ 2147483647 h 2284"/>
              <a:gd name="T8" fmla="*/ 0 w 2768"/>
              <a:gd name="T9" fmla="*/ 2147483647 h 2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68"/>
              <a:gd name="T16" fmla="*/ 0 h 2284"/>
              <a:gd name="T17" fmla="*/ 2768 w 2768"/>
              <a:gd name="T18" fmla="*/ 2284 h 22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68" h="2284">
                <a:moveTo>
                  <a:pt x="2768" y="2284"/>
                </a:moveTo>
                <a:cubicBezTo>
                  <a:pt x="2603" y="1972"/>
                  <a:pt x="2066" y="786"/>
                  <a:pt x="1787" y="414"/>
                </a:cubicBezTo>
                <a:cubicBezTo>
                  <a:pt x="1508" y="42"/>
                  <a:pt x="1315" y="0"/>
                  <a:pt x="1096" y="52"/>
                </a:cubicBezTo>
                <a:cubicBezTo>
                  <a:pt x="877" y="104"/>
                  <a:pt x="655" y="651"/>
                  <a:pt x="472" y="724"/>
                </a:cubicBezTo>
                <a:cubicBezTo>
                  <a:pt x="289" y="797"/>
                  <a:pt x="98" y="540"/>
                  <a:pt x="0" y="49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2622" name="Freeform 46"/>
          <p:cNvSpPr>
            <a:spLocks/>
          </p:cNvSpPr>
          <p:nvPr/>
        </p:nvSpPr>
        <p:spPr bwMode="auto">
          <a:xfrm>
            <a:off x="3276600" y="1412875"/>
            <a:ext cx="4419600" cy="3632200"/>
          </a:xfrm>
          <a:custGeom>
            <a:avLst/>
            <a:gdLst>
              <a:gd name="T0" fmla="*/ 0 w 2784"/>
              <a:gd name="T1" fmla="*/ 2147483647 h 2288"/>
              <a:gd name="T2" fmla="*/ 2147483647 w 2784"/>
              <a:gd name="T3" fmla="*/ 2147483647 h 2288"/>
              <a:gd name="T4" fmla="*/ 2147483647 w 2784"/>
              <a:gd name="T5" fmla="*/ 2147483647 h 2288"/>
              <a:gd name="T6" fmla="*/ 2147483647 w 2784"/>
              <a:gd name="T7" fmla="*/ 2147483647 h 2288"/>
              <a:gd name="T8" fmla="*/ 2147483647 w 2784"/>
              <a:gd name="T9" fmla="*/ 2147483647 h 2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84"/>
              <a:gd name="T16" fmla="*/ 0 h 2288"/>
              <a:gd name="T17" fmla="*/ 2784 w 2784"/>
              <a:gd name="T18" fmla="*/ 2288 h 2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84" h="2288">
                <a:moveTo>
                  <a:pt x="0" y="2288"/>
                </a:moveTo>
                <a:cubicBezTo>
                  <a:pt x="169" y="1980"/>
                  <a:pt x="731" y="811"/>
                  <a:pt x="1016" y="437"/>
                </a:cubicBezTo>
                <a:cubicBezTo>
                  <a:pt x="1301" y="63"/>
                  <a:pt x="1495" y="0"/>
                  <a:pt x="1712" y="45"/>
                </a:cubicBezTo>
                <a:cubicBezTo>
                  <a:pt x="1929" y="90"/>
                  <a:pt x="2141" y="636"/>
                  <a:pt x="2320" y="709"/>
                </a:cubicBezTo>
                <a:cubicBezTo>
                  <a:pt x="2499" y="782"/>
                  <a:pt x="2687" y="532"/>
                  <a:pt x="2784" y="485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Прямоугольник 48"/>
          <p:cNvSpPr>
            <a:spLocks noChangeArrowheads="1"/>
          </p:cNvSpPr>
          <p:nvPr/>
        </p:nvSpPr>
        <p:spPr bwMode="auto">
          <a:xfrm>
            <a:off x="-285750" y="142875"/>
            <a:ext cx="9429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spcBef>
                <a:spcPct val="30000"/>
              </a:spcBef>
              <a:spcAft>
                <a:spcPct val="30000"/>
              </a:spcAft>
            </a:pPr>
            <a:r>
              <a:rPr lang="ru-RU" sz="3600" dirty="0" smtClean="0">
                <a:solidFill>
                  <a:srgbClr val="C00000"/>
                </a:solidFill>
              </a:rPr>
              <a:t>Преобразование симметрии относительно оси ОУ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0" name="Стрелка вправо 49">
            <a:hlinkClick r:id="rId8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5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000"/>
                                        <p:tgtEl>
                                          <p:spTgt spid="15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2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21" grpId="0" animBg="1"/>
      <p:bldP spid="1526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опия Коор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642918"/>
            <a:ext cx="864399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-285784" y="214290"/>
            <a:ext cx="9429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algn="l">
              <a:spcBef>
                <a:spcPct val="30000"/>
              </a:spcBef>
              <a:spcAft>
                <a:spcPct val="30000"/>
              </a:spcAft>
            </a:pPr>
            <a:r>
              <a:rPr lang="ru-RU" sz="3600" dirty="0" smtClean="0">
                <a:solidFill>
                  <a:srgbClr val="C00000"/>
                </a:solidFill>
              </a:rPr>
              <a:t>Преобразование симметрии относительно оси ОУ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Freeform 42"/>
          <p:cNvSpPr>
            <a:spLocks/>
          </p:cNvSpPr>
          <p:nvPr/>
        </p:nvSpPr>
        <p:spPr bwMode="auto">
          <a:xfrm>
            <a:off x="3929058" y="3357562"/>
            <a:ext cx="2071702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42"/>
          <p:cNvSpPr>
            <a:spLocks/>
          </p:cNvSpPr>
          <p:nvPr/>
        </p:nvSpPr>
        <p:spPr bwMode="auto">
          <a:xfrm>
            <a:off x="6000760" y="3357562"/>
            <a:ext cx="2071702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42"/>
          <p:cNvSpPr>
            <a:spLocks/>
          </p:cNvSpPr>
          <p:nvPr/>
        </p:nvSpPr>
        <p:spPr bwMode="auto">
          <a:xfrm>
            <a:off x="1714480" y="3357562"/>
            <a:ext cx="220980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00166" y="192880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 (-x)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73493" y="2285993"/>
            <a:ext cx="2327333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sin x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Freeform 42"/>
          <p:cNvSpPr>
            <a:spLocks/>
          </p:cNvSpPr>
          <p:nvPr/>
        </p:nvSpPr>
        <p:spPr bwMode="auto">
          <a:xfrm>
            <a:off x="-500098" y="3357562"/>
            <a:ext cx="220980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Freeform 42"/>
          <p:cNvSpPr>
            <a:spLocks/>
          </p:cNvSpPr>
          <p:nvPr/>
        </p:nvSpPr>
        <p:spPr bwMode="auto">
          <a:xfrm>
            <a:off x="8039100" y="3357562"/>
            <a:ext cx="2105064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3428992" y="3071810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1"/>
          <p:cNvGrpSpPr>
            <a:grpSpLocks/>
          </p:cNvGrpSpPr>
          <p:nvPr/>
        </p:nvGrpSpPr>
        <p:grpSpPr bwMode="auto">
          <a:xfrm flipV="1">
            <a:off x="-285784" y="3357562"/>
            <a:ext cx="12573088" cy="1214446"/>
            <a:chOff x="-432" y="1185"/>
            <a:chExt cx="8352" cy="783"/>
          </a:xfrm>
        </p:grpSpPr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-432" y="1536"/>
              <a:ext cx="8352" cy="432"/>
              <a:chOff x="-336" y="2064"/>
              <a:chExt cx="8352" cy="432"/>
            </a:xfrm>
          </p:grpSpPr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>
                <a:off x="-336" y="2064"/>
                <a:ext cx="5568" cy="432"/>
                <a:chOff x="-336" y="2064"/>
                <a:chExt cx="5568" cy="432"/>
              </a:xfrm>
            </p:grpSpPr>
            <p:grpSp>
              <p:nvGrpSpPr>
                <p:cNvPr id="10" name="Group 34"/>
                <p:cNvGrpSpPr>
                  <a:grpSpLocks/>
                </p:cNvGrpSpPr>
                <p:nvPr/>
              </p:nvGrpSpPr>
              <p:grpSpPr bwMode="auto">
                <a:xfrm>
                  <a:off x="-336" y="2064"/>
                  <a:ext cx="2784" cy="432"/>
                  <a:chOff x="-336" y="2064"/>
                  <a:chExt cx="2784" cy="432"/>
                </a:xfrm>
              </p:grpSpPr>
              <p:sp>
                <p:nvSpPr>
                  <p:cNvPr id="53" name="Freeform 35"/>
                  <p:cNvSpPr>
                    <a:spLocks/>
                  </p:cNvSpPr>
                  <p:nvPr/>
                </p:nvSpPr>
                <p:spPr bwMode="auto">
                  <a:xfrm>
                    <a:off x="105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4" name="Freeform 36"/>
                  <p:cNvSpPr>
                    <a:spLocks/>
                  </p:cNvSpPr>
                  <p:nvPr/>
                </p:nvSpPr>
                <p:spPr bwMode="auto">
                  <a:xfrm>
                    <a:off x="-33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37"/>
                <p:cNvGrpSpPr>
                  <a:grpSpLocks/>
                </p:cNvGrpSpPr>
                <p:nvPr/>
              </p:nvGrpSpPr>
              <p:grpSpPr bwMode="auto">
                <a:xfrm>
                  <a:off x="2448" y="2064"/>
                  <a:ext cx="2784" cy="432"/>
                  <a:chOff x="-336" y="2064"/>
                  <a:chExt cx="2784" cy="432"/>
                </a:xfrm>
              </p:grpSpPr>
              <p:sp>
                <p:nvSpPr>
                  <p:cNvPr id="51" name="Freeform 38"/>
                  <p:cNvSpPr>
                    <a:spLocks/>
                  </p:cNvSpPr>
                  <p:nvPr/>
                </p:nvSpPr>
                <p:spPr bwMode="auto">
                  <a:xfrm>
                    <a:off x="105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" name="Freeform 39"/>
                  <p:cNvSpPr>
                    <a:spLocks/>
                  </p:cNvSpPr>
                  <p:nvPr/>
                </p:nvSpPr>
                <p:spPr bwMode="auto">
                  <a:xfrm>
                    <a:off x="-336" y="2064"/>
                    <a:ext cx="1392" cy="432"/>
                  </a:xfrm>
                  <a:custGeom>
                    <a:avLst/>
                    <a:gdLst>
                      <a:gd name="T0" fmla="*/ 0 w 1392"/>
                      <a:gd name="T1" fmla="*/ 192 h 432"/>
                      <a:gd name="T2" fmla="*/ 336 w 1392"/>
                      <a:gd name="T3" fmla="*/ 0 h 432"/>
                      <a:gd name="T4" fmla="*/ 672 w 1392"/>
                      <a:gd name="T5" fmla="*/ 192 h 432"/>
                      <a:gd name="T6" fmla="*/ 1056 w 1392"/>
                      <a:gd name="T7" fmla="*/ 432 h 432"/>
                      <a:gd name="T8" fmla="*/ 1392 w 1392"/>
                      <a:gd name="T9" fmla="*/ 192 h 43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92"/>
                      <a:gd name="T16" fmla="*/ 0 h 432"/>
                      <a:gd name="T17" fmla="*/ 1392 w 1392"/>
                      <a:gd name="T18" fmla="*/ 432 h 43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92" h="432">
                        <a:moveTo>
                          <a:pt x="0" y="192"/>
                        </a:moveTo>
                        <a:cubicBezTo>
                          <a:pt x="112" y="96"/>
                          <a:pt x="224" y="0"/>
                          <a:pt x="336" y="0"/>
                        </a:cubicBezTo>
                        <a:cubicBezTo>
                          <a:pt x="448" y="0"/>
                          <a:pt x="552" y="120"/>
                          <a:pt x="672" y="192"/>
                        </a:cubicBezTo>
                        <a:cubicBezTo>
                          <a:pt x="792" y="264"/>
                          <a:pt x="936" y="432"/>
                          <a:pt x="1056" y="432"/>
                        </a:cubicBezTo>
                        <a:cubicBezTo>
                          <a:pt x="1176" y="432"/>
                          <a:pt x="1336" y="232"/>
                          <a:pt x="1392" y="192"/>
                        </a:cubicBezTo>
                      </a:path>
                    </a:pathLst>
                  </a:custGeom>
                  <a:noFill/>
                  <a:ln w="28575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" name="Group 40"/>
              <p:cNvGrpSpPr>
                <a:grpSpLocks/>
              </p:cNvGrpSpPr>
              <p:nvPr/>
            </p:nvGrpSpPr>
            <p:grpSpPr bwMode="auto">
              <a:xfrm>
                <a:off x="5232" y="2064"/>
                <a:ext cx="2784" cy="432"/>
                <a:chOff x="-336" y="2064"/>
                <a:chExt cx="2784" cy="432"/>
              </a:xfrm>
            </p:grpSpPr>
            <p:sp>
              <p:nvSpPr>
                <p:cNvPr id="47" name="Freeform 41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Freeform 42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aphicFrame>
          <p:nvGraphicFramePr>
            <p:cNvPr id="44" name="Object 43"/>
            <p:cNvGraphicFramePr>
              <a:graphicFrameLocks noChangeAspect="1"/>
            </p:cNvGraphicFramePr>
            <p:nvPr/>
          </p:nvGraphicFramePr>
          <p:xfrm>
            <a:off x="4542" y="1185"/>
            <a:ext cx="1013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08" name="Формула" r:id="rId4" imgW="571252" imgH="203112" progId="Equation.3">
                    <p:embed/>
                  </p:oleObj>
                </mc:Choice>
                <mc:Fallback>
                  <p:oleObj name="Формула" r:id="rId4" imgW="571252" imgH="203112" progId="Equation.3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2" y="1185"/>
                          <a:ext cx="1013" cy="3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6600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Стрелка вправо 24">
            <a:hlinkClick r:id="rId6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214282" y="285728"/>
            <a:ext cx="8536017" cy="6429420"/>
            <a:chOff x="158" y="0"/>
            <a:chExt cx="5602" cy="4134"/>
          </a:xfrm>
        </p:grpSpPr>
        <p:grpSp>
          <p:nvGrpSpPr>
            <p:cNvPr id="29706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29718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29721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29741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29743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29744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45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2974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29722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29723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9733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4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6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7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9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40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9724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29725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26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27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28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29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0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1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9732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29719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29720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29707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8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09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0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1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2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3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4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5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6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7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00063"/>
            <a:ext cx="3429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f</a:t>
            </a:r>
            <a:r>
              <a:rPr lang="ru-RU" sz="4000" dirty="0" smtClean="0"/>
              <a:t>(</a:t>
            </a:r>
            <a:r>
              <a:rPr lang="en-US" sz="4000" dirty="0" smtClean="0"/>
              <a:t>x</a:t>
            </a:r>
            <a:r>
              <a:rPr lang="ru-RU" sz="4000" dirty="0" smtClean="0"/>
              <a:t>) → – </a:t>
            </a:r>
            <a:r>
              <a:rPr lang="en-US" sz="4000" dirty="0" smtClean="0"/>
              <a:t>f</a:t>
            </a:r>
            <a:r>
              <a:rPr lang="ru-RU" sz="4000" dirty="0" smtClean="0"/>
              <a:t> (</a:t>
            </a:r>
            <a:r>
              <a:rPr lang="en-US" sz="4000" dirty="0" smtClean="0"/>
              <a:t>x</a:t>
            </a:r>
            <a:r>
              <a:rPr lang="ru-RU" sz="4000" dirty="0" smtClean="0"/>
              <a:t>) </a:t>
            </a:r>
          </a:p>
        </p:txBody>
      </p:sp>
      <p:graphicFrame>
        <p:nvGraphicFramePr>
          <p:cNvPr id="151601" name="Object 49"/>
          <p:cNvGraphicFramePr>
            <a:graphicFrameLocks noGrp="1" noChangeAspect="1"/>
          </p:cNvGraphicFramePr>
          <p:nvPr>
            <p:ph sz="half" idx="1"/>
          </p:nvPr>
        </p:nvGraphicFramePr>
        <p:xfrm>
          <a:off x="5357813" y="1857375"/>
          <a:ext cx="18716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Формула" r:id="rId4" imgW="583920" imgH="203040" progId="Equation.3">
                  <p:embed/>
                </p:oleObj>
              </mc:Choice>
              <mc:Fallback>
                <p:oleObj name="Формула" r:id="rId4" imgW="583920" imgH="2030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3" y="1857375"/>
                        <a:ext cx="1871662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603" name="Object 51"/>
          <p:cNvGraphicFramePr>
            <a:graphicFrameLocks noGrp="1" noChangeAspect="1"/>
          </p:cNvGraphicFramePr>
          <p:nvPr>
            <p:ph sz="half" idx="2"/>
          </p:nvPr>
        </p:nvGraphicFramePr>
        <p:xfrm>
          <a:off x="5572125" y="5000625"/>
          <a:ext cx="1682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Формула" r:id="rId6" imgW="672840" imgH="203040" progId="Equation.3">
                  <p:embed/>
                </p:oleObj>
              </mc:Choice>
              <mc:Fallback>
                <p:oleObj name="Формула" r:id="rId6" imgW="672840" imgH="20304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5000625"/>
                        <a:ext cx="16827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97" name="Freeform 45"/>
          <p:cNvSpPr>
            <a:spLocks/>
          </p:cNvSpPr>
          <p:nvPr/>
        </p:nvSpPr>
        <p:spPr bwMode="auto">
          <a:xfrm>
            <a:off x="2643174" y="2643182"/>
            <a:ext cx="3983037" cy="2220913"/>
          </a:xfrm>
          <a:custGeom>
            <a:avLst/>
            <a:gdLst>
              <a:gd name="T0" fmla="*/ 0 w 2509"/>
              <a:gd name="T1" fmla="*/ 2147483647 h 1399"/>
              <a:gd name="T2" fmla="*/ 2147483647 w 2509"/>
              <a:gd name="T3" fmla="*/ 2147483647 h 1399"/>
              <a:gd name="T4" fmla="*/ 2147483647 w 2509"/>
              <a:gd name="T5" fmla="*/ 2147483647 h 1399"/>
              <a:gd name="T6" fmla="*/ 2147483647 w 2509"/>
              <a:gd name="T7" fmla="*/ 2147483647 h 1399"/>
              <a:gd name="T8" fmla="*/ 2147483647 w 2509"/>
              <a:gd name="T9" fmla="*/ 2147483647 h 1399"/>
              <a:gd name="T10" fmla="*/ 2147483647 w 2509"/>
              <a:gd name="T11" fmla="*/ 2147483647 h 1399"/>
              <a:gd name="T12" fmla="*/ 2147483647 w 2509"/>
              <a:gd name="T13" fmla="*/ 2147483647 h 1399"/>
              <a:gd name="T14" fmla="*/ 2147483647 w 2509"/>
              <a:gd name="T15" fmla="*/ 2147483647 h 13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09"/>
              <a:gd name="T25" fmla="*/ 0 h 1399"/>
              <a:gd name="T26" fmla="*/ 2509 w 2509"/>
              <a:gd name="T27" fmla="*/ 1399 h 13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09" h="1399">
                <a:moveTo>
                  <a:pt x="0" y="1254"/>
                </a:moveTo>
                <a:cubicBezTo>
                  <a:pt x="100" y="1257"/>
                  <a:pt x="473" y="1399"/>
                  <a:pt x="601" y="1270"/>
                </a:cubicBezTo>
                <a:cubicBezTo>
                  <a:pt x="729" y="1141"/>
                  <a:pt x="694" y="677"/>
                  <a:pt x="769" y="478"/>
                </a:cubicBezTo>
                <a:cubicBezTo>
                  <a:pt x="844" y="279"/>
                  <a:pt x="943" y="145"/>
                  <a:pt x="1049" y="78"/>
                </a:cubicBezTo>
                <a:cubicBezTo>
                  <a:pt x="1155" y="11"/>
                  <a:pt x="1256" y="0"/>
                  <a:pt x="1406" y="75"/>
                </a:cubicBezTo>
                <a:cubicBezTo>
                  <a:pt x="1556" y="150"/>
                  <a:pt x="1802" y="441"/>
                  <a:pt x="1951" y="529"/>
                </a:cubicBezTo>
                <a:cubicBezTo>
                  <a:pt x="2100" y="617"/>
                  <a:pt x="2208" y="655"/>
                  <a:pt x="2301" y="602"/>
                </a:cubicBezTo>
                <a:cubicBezTo>
                  <a:pt x="2394" y="549"/>
                  <a:pt x="2466" y="292"/>
                  <a:pt x="2509" y="21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1598" name="Freeform 46"/>
          <p:cNvSpPr>
            <a:spLocks/>
          </p:cNvSpPr>
          <p:nvPr/>
        </p:nvSpPr>
        <p:spPr bwMode="auto">
          <a:xfrm flipV="1">
            <a:off x="2643174" y="2714620"/>
            <a:ext cx="3983037" cy="2305050"/>
          </a:xfrm>
          <a:custGeom>
            <a:avLst/>
            <a:gdLst>
              <a:gd name="T0" fmla="*/ 0 w 2509"/>
              <a:gd name="T1" fmla="*/ 2147483647 h 1399"/>
              <a:gd name="T2" fmla="*/ 2147483647 w 2509"/>
              <a:gd name="T3" fmla="*/ 2147483647 h 1399"/>
              <a:gd name="T4" fmla="*/ 2147483647 w 2509"/>
              <a:gd name="T5" fmla="*/ 2147483647 h 1399"/>
              <a:gd name="T6" fmla="*/ 2147483647 w 2509"/>
              <a:gd name="T7" fmla="*/ 2147483647 h 1399"/>
              <a:gd name="T8" fmla="*/ 2147483647 w 2509"/>
              <a:gd name="T9" fmla="*/ 2147483647 h 1399"/>
              <a:gd name="T10" fmla="*/ 2147483647 w 2509"/>
              <a:gd name="T11" fmla="*/ 2147483647 h 1399"/>
              <a:gd name="T12" fmla="*/ 2147483647 w 2509"/>
              <a:gd name="T13" fmla="*/ 2147483647 h 1399"/>
              <a:gd name="T14" fmla="*/ 2147483647 w 2509"/>
              <a:gd name="T15" fmla="*/ 2147483647 h 139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09"/>
              <a:gd name="T25" fmla="*/ 0 h 1399"/>
              <a:gd name="T26" fmla="*/ 2509 w 2509"/>
              <a:gd name="T27" fmla="*/ 1399 h 139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09" h="1399">
                <a:moveTo>
                  <a:pt x="0" y="1254"/>
                </a:moveTo>
                <a:cubicBezTo>
                  <a:pt x="100" y="1257"/>
                  <a:pt x="473" y="1399"/>
                  <a:pt x="601" y="1270"/>
                </a:cubicBezTo>
                <a:cubicBezTo>
                  <a:pt x="729" y="1141"/>
                  <a:pt x="694" y="677"/>
                  <a:pt x="769" y="478"/>
                </a:cubicBezTo>
                <a:cubicBezTo>
                  <a:pt x="844" y="279"/>
                  <a:pt x="943" y="145"/>
                  <a:pt x="1049" y="78"/>
                </a:cubicBezTo>
                <a:cubicBezTo>
                  <a:pt x="1155" y="11"/>
                  <a:pt x="1256" y="0"/>
                  <a:pt x="1406" y="75"/>
                </a:cubicBezTo>
                <a:cubicBezTo>
                  <a:pt x="1556" y="150"/>
                  <a:pt x="1802" y="441"/>
                  <a:pt x="1951" y="529"/>
                </a:cubicBezTo>
                <a:cubicBezTo>
                  <a:pt x="2100" y="617"/>
                  <a:pt x="2208" y="655"/>
                  <a:pt x="2301" y="602"/>
                </a:cubicBezTo>
                <a:cubicBezTo>
                  <a:pt x="2394" y="549"/>
                  <a:pt x="2466" y="292"/>
                  <a:pt x="2509" y="21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Прямоугольник 48"/>
          <p:cNvSpPr>
            <a:spLocks noChangeArrowheads="1"/>
          </p:cNvSpPr>
          <p:nvPr/>
        </p:nvSpPr>
        <p:spPr bwMode="auto">
          <a:xfrm>
            <a:off x="-357188" y="142875"/>
            <a:ext cx="9501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lvl="1" indent="-533400">
              <a:spcBef>
                <a:spcPct val="30000"/>
              </a:spcBef>
              <a:spcAft>
                <a:spcPct val="30000"/>
              </a:spcAft>
            </a:pPr>
            <a:r>
              <a:rPr lang="ru-RU" sz="3600" dirty="0">
                <a:solidFill>
                  <a:srgbClr val="C00000"/>
                </a:solidFill>
              </a:rPr>
              <a:t>Преобразование симметрии относительно оси ОХ</a:t>
            </a:r>
          </a:p>
        </p:txBody>
      </p:sp>
      <p:sp>
        <p:nvSpPr>
          <p:cNvPr id="50" name="Стрелка вправо 49">
            <a:hlinkClick r:id="rId8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5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2000"/>
                                        <p:tgtEl>
                                          <p:spTgt spid="15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97" grpId="0" animBg="1"/>
      <p:bldP spid="15159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Копия Коор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857232"/>
            <a:ext cx="8413050" cy="537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49"/>
          <p:cNvGrpSpPr>
            <a:grpSpLocks/>
          </p:cNvGrpSpPr>
          <p:nvPr/>
        </p:nvGrpSpPr>
        <p:grpSpPr bwMode="auto">
          <a:xfrm>
            <a:off x="2500298" y="857232"/>
            <a:ext cx="4929221" cy="5232398"/>
            <a:chOff x="1247" y="380"/>
            <a:chExt cx="4141" cy="3521"/>
          </a:xfrm>
        </p:grpSpPr>
        <p:grpSp>
          <p:nvGrpSpPr>
            <p:cNvPr id="3" name="Group 234"/>
            <p:cNvGrpSpPr>
              <a:grpSpLocks/>
            </p:cNvGrpSpPr>
            <p:nvPr/>
          </p:nvGrpSpPr>
          <p:grpSpPr bwMode="auto">
            <a:xfrm>
              <a:off x="2971" y="380"/>
              <a:ext cx="694" cy="3508"/>
              <a:chOff x="2971" y="391"/>
              <a:chExt cx="694" cy="3508"/>
            </a:xfrm>
          </p:grpSpPr>
          <p:sp>
            <p:nvSpPr>
              <p:cNvPr id="61" name="Freeform 62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63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235"/>
            <p:cNvGrpSpPr>
              <a:grpSpLocks/>
            </p:cNvGrpSpPr>
            <p:nvPr/>
          </p:nvGrpSpPr>
          <p:grpSpPr bwMode="auto">
            <a:xfrm>
              <a:off x="3833" y="380"/>
              <a:ext cx="694" cy="3508"/>
              <a:chOff x="2971" y="391"/>
              <a:chExt cx="694" cy="3508"/>
            </a:xfrm>
          </p:grpSpPr>
          <p:sp>
            <p:nvSpPr>
              <p:cNvPr id="59" name="Freeform 236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237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38"/>
            <p:cNvGrpSpPr>
              <a:grpSpLocks/>
            </p:cNvGrpSpPr>
            <p:nvPr/>
          </p:nvGrpSpPr>
          <p:grpSpPr bwMode="auto">
            <a:xfrm>
              <a:off x="4694" y="380"/>
              <a:ext cx="694" cy="3508"/>
              <a:chOff x="2971" y="391"/>
              <a:chExt cx="694" cy="3508"/>
            </a:xfrm>
          </p:grpSpPr>
          <p:sp>
            <p:nvSpPr>
              <p:cNvPr id="57" name="Freeform 239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240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248"/>
            <p:cNvGrpSpPr>
              <a:grpSpLocks/>
            </p:cNvGrpSpPr>
            <p:nvPr/>
          </p:nvGrpSpPr>
          <p:grpSpPr bwMode="auto">
            <a:xfrm>
              <a:off x="2110" y="858"/>
              <a:ext cx="690" cy="3043"/>
              <a:chOff x="2110" y="869"/>
              <a:chExt cx="690" cy="3043"/>
            </a:xfrm>
          </p:grpSpPr>
          <p:sp>
            <p:nvSpPr>
              <p:cNvPr id="55" name="Freeform 242"/>
              <p:cNvSpPr>
                <a:spLocks/>
              </p:cNvSpPr>
              <p:nvPr/>
            </p:nvSpPr>
            <p:spPr bwMode="auto">
              <a:xfrm>
                <a:off x="2110" y="869"/>
                <a:ext cx="331" cy="1450"/>
              </a:xfrm>
              <a:custGeom>
                <a:avLst/>
                <a:gdLst>
                  <a:gd name="T0" fmla="*/ 331 w 331"/>
                  <a:gd name="T1" fmla="*/ 1450 h 1450"/>
                  <a:gd name="T2" fmla="*/ 53 w 331"/>
                  <a:gd name="T3" fmla="*/ 1090 h 1450"/>
                  <a:gd name="T4" fmla="*/ 10 w 331"/>
                  <a:gd name="T5" fmla="*/ 0 h 1450"/>
                  <a:gd name="T6" fmla="*/ 0 60000 65536"/>
                  <a:gd name="T7" fmla="*/ 0 60000 65536"/>
                  <a:gd name="T8" fmla="*/ 0 60000 65536"/>
                  <a:gd name="T9" fmla="*/ 0 w 331"/>
                  <a:gd name="T10" fmla="*/ 0 h 1450"/>
                  <a:gd name="T11" fmla="*/ 331 w 331"/>
                  <a:gd name="T12" fmla="*/ 1450 h 14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1" h="1450">
                    <a:moveTo>
                      <a:pt x="331" y="1450"/>
                    </a:moveTo>
                    <a:cubicBezTo>
                      <a:pt x="285" y="1391"/>
                      <a:pt x="106" y="1332"/>
                      <a:pt x="53" y="1090"/>
                    </a:cubicBezTo>
                    <a:cubicBezTo>
                      <a:pt x="0" y="848"/>
                      <a:pt x="19" y="227"/>
                      <a:pt x="10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243"/>
              <p:cNvSpPr>
                <a:spLocks/>
              </p:cNvSpPr>
              <p:nvPr/>
            </p:nvSpPr>
            <p:spPr bwMode="auto">
              <a:xfrm flipH="1">
                <a:off x="2426" y="2296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247"/>
            <p:cNvGrpSpPr>
              <a:grpSpLocks/>
            </p:cNvGrpSpPr>
            <p:nvPr/>
          </p:nvGrpSpPr>
          <p:grpSpPr bwMode="auto">
            <a:xfrm>
              <a:off x="1247" y="845"/>
              <a:ext cx="695" cy="3043"/>
              <a:chOff x="1246" y="856"/>
              <a:chExt cx="695" cy="3043"/>
            </a:xfrm>
          </p:grpSpPr>
          <p:sp>
            <p:nvSpPr>
              <p:cNvPr id="53" name="Freeform 245"/>
              <p:cNvSpPr>
                <a:spLocks/>
              </p:cNvSpPr>
              <p:nvPr/>
            </p:nvSpPr>
            <p:spPr bwMode="auto">
              <a:xfrm>
                <a:off x="1246" y="856"/>
                <a:ext cx="333" cy="1450"/>
              </a:xfrm>
              <a:custGeom>
                <a:avLst/>
                <a:gdLst>
                  <a:gd name="T0" fmla="*/ 333 w 333"/>
                  <a:gd name="T1" fmla="*/ 1450 h 1450"/>
                  <a:gd name="T2" fmla="*/ 55 w 333"/>
                  <a:gd name="T3" fmla="*/ 1090 h 1450"/>
                  <a:gd name="T4" fmla="*/ 2 w 333"/>
                  <a:gd name="T5" fmla="*/ 0 h 1450"/>
                  <a:gd name="T6" fmla="*/ 0 60000 65536"/>
                  <a:gd name="T7" fmla="*/ 0 60000 65536"/>
                  <a:gd name="T8" fmla="*/ 0 60000 65536"/>
                  <a:gd name="T9" fmla="*/ 0 w 333"/>
                  <a:gd name="T10" fmla="*/ 0 h 1450"/>
                  <a:gd name="T11" fmla="*/ 333 w 333"/>
                  <a:gd name="T12" fmla="*/ 1450 h 14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3" h="1450">
                    <a:moveTo>
                      <a:pt x="333" y="1450"/>
                    </a:moveTo>
                    <a:cubicBezTo>
                      <a:pt x="287" y="1391"/>
                      <a:pt x="110" y="1332"/>
                      <a:pt x="55" y="1090"/>
                    </a:cubicBezTo>
                    <a:cubicBezTo>
                      <a:pt x="0" y="848"/>
                      <a:pt x="13" y="227"/>
                      <a:pt x="2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Freeform 246"/>
              <p:cNvSpPr>
                <a:spLocks/>
              </p:cNvSpPr>
              <p:nvPr/>
            </p:nvSpPr>
            <p:spPr bwMode="auto">
              <a:xfrm flipH="1">
                <a:off x="1567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8" name="Group 249"/>
          <p:cNvGrpSpPr>
            <a:grpSpLocks/>
          </p:cNvGrpSpPr>
          <p:nvPr/>
        </p:nvGrpSpPr>
        <p:grpSpPr bwMode="auto">
          <a:xfrm flipH="1">
            <a:off x="2500298" y="1000108"/>
            <a:ext cx="4786346" cy="5000660"/>
            <a:chOff x="1247" y="380"/>
            <a:chExt cx="4141" cy="3521"/>
          </a:xfrm>
        </p:grpSpPr>
        <p:grpSp>
          <p:nvGrpSpPr>
            <p:cNvPr id="9" name="Group 234"/>
            <p:cNvGrpSpPr>
              <a:grpSpLocks/>
            </p:cNvGrpSpPr>
            <p:nvPr/>
          </p:nvGrpSpPr>
          <p:grpSpPr bwMode="auto">
            <a:xfrm>
              <a:off x="2971" y="380"/>
              <a:ext cx="694" cy="3508"/>
              <a:chOff x="2971" y="391"/>
              <a:chExt cx="694" cy="3508"/>
            </a:xfrm>
          </p:grpSpPr>
          <p:sp>
            <p:nvSpPr>
              <p:cNvPr id="77" name="Freeform 62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63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235"/>
            <p:cNvGrpSpPr>
              <a:grpSpLocks/>
            </p:cNvGrpSpPr>
            <p:nvPr/>
          </p:nvGrpSpPr>
          <p:grpSpPr bwMode="auto">
            <a:xfrm>
              <a:off x="3833" y="380"/>
              <a:ext cx="694" cy="3508"/>
              <a:chOff x="2971" y="391"/>
              <a:chExt cx="694" cy="3508"/>
            </a:xfrm>
          </p:grpSpPr>
          <p:sp>
            <p:nvSpPr>
              <p:cNvPr id="75" name="Freeform 236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237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238"/>
            <p:cNvGrpSpPr>
              <a:grpSpLocks/>
            </p:cNvGrpSpPr>
            <p:nvPr/>
          </p:nvGrpSpPr>
          <p:grpSpPr bwMode="auto">
            <a:xfrm>
              <a:off x="4694" y="380"/>
              <a:ext cx="694" cy="3508"/>
              <a:chOff x="2971" y="391"/>
              <a:chExt cx="694" cy="3508"/>
            </a:xfrm>
          </p:grpSpPr>
          <p:sp>
            <p:nvSpPr>
              <p:cNvPr id="73" name="Freeform 239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240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48"/>
            <p:cNvGrpSpPr>
              <a:grpSpLocks/>
            </p:cNvGrpSpPr>
            <p:nvPr/>
          </p:nvGrpSpPr>
          <p:grpSpPr bwMode="auto">
            <a:xfrm>
              <a:off x="2110" y="858"/>
              <a:ext cx="690" cy="3043"/>
              <a:chOff x="2110" y="869"/>
              <a:chExt cx="690" cy="3043"/>
            </a:xfrm>
          </p:grpSpPr>
          <p:sp>
            <p:nvSpPr>
              <p:cNvPr id="71" name="Freeform 242"/>
              <p:cNvSpPr>
                <a:spLocks/>
              </p:cNvSpPr>
              <p:nvPr/>
            </p:nvSpPr>
            <p:spPr bwMode="auto">
              <a:xfrm>
                <a:off x="2110" y="869"/>
                <a:ext cx="331" cy="1450"/>
              </a:xfrm>
              <a:custGeom>
                <a:avLst/>
                <a:gdLst>
                  <a:gd name="T0" fmla="*/ 331 w 331"/>
                  <a:gd name="T1" fmla="*/ 1450 h 1450"/>
                  <a:gd name="T2" fmla="*/ 53 w 331"/>
                  <a:gd name="T3" fmla="*/ 1090 h 1450"/>
                  <a:gd name="T4" fmla="*/ 10 w 331"/>
                  <a:gd name="T5" fmla="*/ 0 h 1450"/>
                  <a:gd name="T6" fmla="*/ 0 60000 65536"/>
                  <a:gd name="T7" fmla="*/ 0 60000 65536"/>
                  <a:gd name="T8" fmla="*/ 0 60000 65536"/>
                  <a:gd name="T9" fmla="*/ 0 w 331"/>
                  <a:gd name="T10" fmla="*/ 0 h 1450"/>
                  <a:gd name="T11" fmla="*/ 331 w 331"/>
                  <a:gd name="T12" fmla="*/ 1450 h 14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1" h="1450">
                    <a:moveTo>
                      <a:pt x="331" y="1450"/>
                    </a:moveTo>
                    <a:cubicBezTo>
                      <a:pt x="285" y="1391"/>
                      <a:pt x="106" y="1332"/>
                      <a:pt x="53" y="1090"/>
                    </a:cubicBezTo>
                    <a:cubicBezTo>
                      <a:pt x="0" y="848"/>
                      <a:pt x="19" y="227"/>
                      <a:pt x="10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243"/>
              <p:cNvSpPr>
                <a:spLocks/>
              </p:cNvSpPr>
              <p:nvPr/>
            </p:nvSpPr>
            <p:spPr bwMode="auto">
              <a:xfrm flipH="1">
                <a:off x="2426" y="2296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247"/>
            <p:cNvGrpSpPr>
              <a:grpSpLocks/>
            </p:cNvGrpSpPr>
            <p:nvPr/>
          </p:nvGrpSpPr>
          <p:grpSpPr bwMode="auto">
            <a:xfrm>
              <a:off x="1247" y="845"/>
              <a:ext cx="695" cy="3043"/>
              <a:chOff x="1246" y="856"/>
              <a:chExt cx="695" cy="3043"/>
            </a:xfrm>
          </p:grpSpPr>
          <p:sp>
            <p:nvSpPr>
              <p:cNvPr id="69" name="Freeform 245"/>
              <p:cNvSpPr>
                <a:spLocks/>
              </p:cNvSpPr>
              <p:nvPr/>
            </p:nvSpPr>
            <p:spPr bwMode="auto">
              <a:xfrm>
                <a:off x="1246" y="856"/>
                <a:ext cx="333" cy="1450"/>
              </a:xfrm>
              <a:custGeom>
                <a:avLst/>
                <a:gdLst>
                  <a:gd name="T0" fmla="*/ 333 w 333"/>
                  <a:gd name="T1" fmla="*/ 1450 h 1450"/>
                  <a:gd name="T2" fmla="*/ 55 w 333"/>
                  <a:gd name="T3" fmla="*/ 1090 h 1450"/>
                  <a:gd name="T4" fmla="*/ 2 w 333"/>
                  <a:gd name="T5" fmla="*/ 0 h 1450"/>
                  <a:gd name="T6" fmla="*/ 0 60000 65536"/>
                  <a:gd name="T7" fmla="*/ 0 60000 65536"/>
                  <a:gd name="T8" fmla="*/ 0 60000 65536"/>
                  <a:gd name="T9" fmla="*/ 0 w 333"/>
                  <a:gd name="T10" fmla="*/ 0 h 1450"/>
                  <a:gd name="T11" fmla="*/ 333 w 333"/>
                  <a:gd name="T12" fmla="*/ 1450 h 14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3" h="1450">
                    <a:moveTo>
                      <a:pt x="333" y="1450"/>
                    </a:moveTo>
                    <a:cubicBezTo>
                      <a:pt x="287" y="1391"/>
                      <a:pt x="110" y="1332"/>
                      <a:pt x="55" y="1090"/>
                    </a:cubicBezTo>
                    <a:cubicBezTo>
                      <a:pt x="0" y="848"/>
                      <a:pt x="13" y="227"/>
                      <a:pt x="2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246"/>
              <p:cNvSpPr>
                <a:spLocks/>
              </p:cNvSpPr>
              <p:nvPr/>
            </p:nvSpPr>
            <p:spPr bwMode="auto">
              <a:xfrm flipH="1">
                <a:off x="1567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cxnSp>
        <p:nvCxnSpPr>
          <p:cNvPr id="80" name="Прямая со стрелкой 79"/>
          <p:cNvCxnSpPr/>
          <p:nvPr/>
        </p:nvCxnSpPr>
        <p:spPr>
          <a:xfrm rot="5400000">
            <a:off x="1320777" y="3750471"/>
            <a:ext cx="1215240" cy="7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-357222" y="214290"/>
            <a:ext cx="9715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algn="just">
              <a:spcBef>
                <a:spcPct val="30000"/>
              </a:spcBef>
              <a:spcAft>
                <a:spcPct val="30000"/>
              </a:spcAft>
            </a:pPr>
            <a:r>
              <a:rPr lang="ru-RU" sz="3600" dirty="0" smtClean="0">
                <a:solidFill>
                  <a:srgbClr val="C00000"/>
                </a:solidFill>
              </a:rPr>
              <a:t>Преобразование симметрии относительно оси ОХ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57224" y="1285860"/>
            <a:ext cx="199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y=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000760" y="1000109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право 38">
            <a:hlinkClick r:id="rId3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428596" y="295274"/>
            <a:ext cx="8893175" cy="6562726"/>
            <a:chOff x="158" y="0"/>
            <a:chExt cx="5602" cy="4134"/>
          </a:xfrm>
        </p:grpSpPr>
        <p:grpSp>
          <p:nvGrpSpPr>
            <p:cNvPr id="30734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30746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30749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30769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30771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0772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73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077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30750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30751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30761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62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63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6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6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66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6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6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0752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30753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54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55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56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57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58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59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760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30747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30748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 dirty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30735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7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8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9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0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1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2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3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4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45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57756" name="Object 60"/>
          <p:cNvGraphicFramePr>
            <a:graphicFrameLocks noGrp="1" noChangeAspect="1"/>
          </p:cNvGraphicFramePr>
          <p:nvPr>
            <p:ph sz="half" idx="1"/>
          </p:nvPr>
        </p:nvGraphicFramePr>
        <p:xfrm>
          <a:off x="1857375" y="4500563"/>
          <a:ext cx="11271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Формула" r:id="rId4" imgW="583920" imgH="203040" progId="Equation.3">
                  <p:embed/>
                </p:oleObj>
              </mc:Choice>
              <mc:Fallback>
                <p:oleObj name="Формула" r:id="rId4" imgW="583920" imgH="20304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500563"/>
                        <a:ext cx="11271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58" name="Object 62"/>
          <p:cNvGraphicFramePr>
            <a:graphicFrameLocks noGrp="1" noChangeAspect="1"/>
          </p:cNvGraphicFramePr>
          <p:nvPr>
            <p:ph sz="half" idx="2"/>
          </p:nvPr>
        </p:nvGraphicFramePr>
        <p:xfrm>
          <a:off x="2000250" y="1785938"/>
          <a:ext cx="13747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Формула" r:id="rId6" imgW="622080" imgH="279360" progId="Equation.3">
                  <p:embed/>
                </p:oleObj>
              </mc:Choice>
              <mc:Fallback>
                <p:oleObj name="Формула" r:id="rId6" imgW="622080" imgH="27936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1785938"/>
                        <a:ext cx="1374775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1357290" y="2500306"/>
            <a:ext cx="4476750" cy="1420813"/>
            <a:chOff x="1020" y="1356"/>
            <a:chExt cx="2820" cy="895"/>
          </a:xfrm>
        </p:grpSpPr>
        <p:sp>
          <p:nvSpPr>
            <p:cNvPr id="30731" name="Freeform 54"/>
            <p:cNvSpPr>
              <a:spLocks/>
            </p:cNvSpPr>
            <p:nvPr/>
          </p:nvSpPr>
          <p:spPr bwMode="auto">
            <a:xfrm>
              <a:off x="2562" y="1356"/>
              <a:ext cx="1278" cy="895"/>
            </a:xfrm>
            <a:custGeom>
              <a:avLst/>
              <a:gdLst>
                <a:gd name="T0" fmla="*/ 0 w 1276"/>
                <a:gd name="T1" fmla="*/ 711 h 904"/>
                <a:gd name="T2" fmla="*/ 620 w 1276"/>
                <a:gd name="T3" fmla="*/ 359 h 904"/>
                <a:gd name="T4" fmla="*/ 1324 w 1276"/>
                <a:gd name="T5" fmla="*/ 0 h 904"/>
                <a:gd name="T6" fmla="*/ 0 60000 65536"/>
                <a:gd name="T7" fmla="*/ 0 60000 65536"/>
                <a:gd name="T8" fmla="*/ 0 60000 65536"/>
                <a:gd name="T9" fmla="*/ 0 w 1276"/>
                <a:gd name="T10" fmla="*/ 0 h 904"/>
                <a:gd name="T11" fmla="*/ 1276 w 1276"/>
                <a:gd name="T12" fmla="*/ 904 h 9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6" h="904">
                  <a:moveTo>
                    <a:pt x="0" y="904"/>
                  </a:moveTo>
                  <a:cubicBezTo>
                    <a:pt x="99" y="829"/>
                    <a:pt x="383" y="607"/>
                    <a:pt x="596" y="456"/>
                  </a:cubicBezTo>
                  <a:cubicBezTo>
                    <a:pt x="809" y="305"/>
                    <a:pt x="1134" y="95"/>
                    <a:pt x="1276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2" name="Freeform 51"/>
            <p:cNvSpPr>
              <a:spLocks/>
            </p:cNvSpPr>
            <p:nvPr/>
          </p:nvSpPr>
          <p:spPr bwMode="auto">
            <a:xfrm flipV="1">
              <a:off x="1020" y="1616"/>
              <a:ext cx="1270" cy="363"/>
            </a:xfrm>
            <a:custGeom>
              <a:avLst/>
              <a:gdLst>
                <a:gd name="T0" fmla="*/ 0 w 861"/>
                <a:gd name="T1" fmla="*/ 8196 h 317"/>
                <a:gd name="T2" fmla="*/ 5093960 w 861"/>
                <a:gd name="T3" fmla="*/ 0 h 317"/>
                <a:gd name="T4" fmla="*/ 9688516 w 861"/>
                <a:gd name="T5" fmla="*/ 8196 h 317"/>
                <a:gd name="T6" fmla="*/ 0 60000 65536"/>
                <a:gd name="T7" fmla="*/ 0 60000 65536"/>
                <a:gd name="T8" fmla="*/ 0 60000 65536"/>
                <a:gd name="T9" fmla="*/ 0 w 861"/>
                <a:gd name="T10" fmla="*/ 0 h 317"/>
                <a:gd name="T11" fmla="*/ 861 w 861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1" h="317">
                  <a:moveTo>
                    <a:pt x="0" y="317"/>
                  </a:moveTo>
                  <a:cubicBezTo>
                    <a:pt x="155" y="158"/>
                    <a:pt x="310" y="0"/>
                    <a:pt x="453" y="0"/>
                  </a:cubicBezTo>
                  <a:cubicBezTo>
                    <a:pt x="596" y="0"/>
                    <a:pt x="728" y="158"/>
                    <a:pt x="861" y="317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Freeform 53"/>
            <p:cNvSpPr>
              <a:spLocks/>
            </p:cNvSpPr>
            <p:nvPr/>
          </p:nvSpPr>
          <p:spPr bwMode="auto">
            <a:xfrm>
              <a:off x="2280" y="1616"/>
              <a:ext cx="282" cy="635"/>
            </a:xfrm>
            <a:custGeom>
              <a:avLst/>
              <a:gdLst>
                <a:gd name="T0" fmla="*/ 0 w 282"/>
                <a:gd name="T1" fmla="*/ 0 h 635"/>
                <a:gd name="T2" fmla="*/ 97 w 282"/>
                <a:gd name="T3" fmla="*/ 382 h 635"/>
                <a:gd name="T4" fmla="*/ 282 w 282"/>
                <a:gd name="T5" fmla="*/ 635 h 635"/>
                <a:gd name="T6" fmla="*/ 0 60000 65536"/>
                <a:gd name="T7" fmla="*/ 0 60000 65536"/>
                <a:gd name="T8" fmla="*/ 0 60000 65536"/>
                <a:gd name="T9" fmla="*/ 0 w 282"/>
                <a:gd name="T10" fmla="*/ 0 h 635"/>
                <a:gd name="T11" fmla="*/ 282 w 282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2" h="635">
                  <a:moveTo>
                    <a:pt x="0" y="0"/>
                  </a:moveTo>
                  <a:cubicBezTo>
                    <a:pt x="15" y="64"/>
                    <a:pt x="50" y="276"/>
                    <a:pt x="97" y="382"/>
                  </a:cubicBezTo>
                  <a:cubicBezTo>
                    <a:pt x="144" y="488"/>
                    <a:pt x="243" y="582"/>
                    <a:pt x="282" y="63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59"/>
          <p:cNvGrpSpPr>
            <a:grpSpLocks/>
          </p:cNvGrpSpPr>
          <p:nvPr/>
        </p:nvGrpSpPr>
        <p:grpSpPr bwMode="auto">
          <a:xfrm>
            <a:off x="1357290" y="2428869"/>
            <a:ext cx="4572032" cy="2500330"/>
            <a:chOff x="1020" y="1352"/>
            <a:chExt cx="2820" cy="1579"/>
          </a:xfrm>
        </p:grpSpPr>
        <p:sp>
          <p:nvSpPr>
            <p:cNvPr id="30729" name="Freeform 46"/>
            <p:cNvSpPr>
              <a:spLocks/>
            </p:cNvSpPr>
            <p:nvPr/>
          </p:nvSpPr>
          <p:spPr bwMode="auto">
            <a:xfrm>
              <a:off x="1020" y="2523"/>
              <a:ext cx="1270" cy="408"/>
            </a:xfrm>
            <a:custGeom>
              <a:avLst/>
              <a:gdLst>
                <a:gd name="T0" fmla="*/ 0 w 861"/>
                <a:gd name="T1" fmla="*/ 135474 h 317"/>
                <a:gd name="T2" fmla="*/ 5093960 w 861"/>
                <a:gd name="T3" fmla="*/ 0 h 317"/>
                <a:gd name="T4" fmla="*/ 9688516 w 861"/>
                <a:gd name="T5" fmla="*/ 135474 h 317"/>
                <a:gd name="T6" fmla="*/ 0 60000 65536"/>
                <a:gd name="T7" fmla="*/ 0 60000 65536"/>
                <a:gd name="T8" fmla="*/ 0 60000 65536"/>
                <a:gd name="T9" fmla="*/ 0 w 861"/>
                <a:gd name="T10" fmla="*/ 0 h 317"/>
                <a:gd name="T11" fmla="*/ 861 w 861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1" h="317">
                  <a:moveTo>
                    <a:pt x="0" y="317"/>
                  </a:moveTo>
                  <a:cubicBezTo>
                    <a:pt x="155" y="158"/>
                    <a:pt x="310" y="0"/>
                    <a:pt x="453" y="0"/>
                  </a:cubicBezTo>
                  <a:cubicBezTo>
                    <a:pt x="596" y="0"/>
                    <a:pt x="728" y="158"/>
                    <a:pt x="861" y="317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0" name="Freeform 48"/>
            <p:cNvSpPr>
              <a:spLocks/>
            </p:cNvSpPr>
            <p:nvPr/>
          </p:nvSpPr>
          <p:spPr bwMode="auto">
            <a:xfrm>
              <a:off x="2286" y="1352"/>
              <a:ext cx="1554" cy="1579"/>
            </a:xfrm>
            <a:custGeom>
              <a:avLst/>
              <a:gdLst>
                <a:gd name="T0" fmla="*/ 4 w 1554"/>
                <a:gd name="T1" fmla="*/ 1579 h 1579"/>
                <a:gd name="T2" fmla="*/ 258 w 1554"/>
                <a:gd name="T3" fmla="*/ 924 h 1579"/>
                <a:gd name="T4" fmla="*/ 1554 w 1554"/>
                <a:gd name="T5" fmla="*/ 0 h 1579"/>
                <a:gd name="T6" fmla="*/ 0 60000 65536"/>
                <a:gd name="T7" fmla="*/ 0 60000 65536"/>
                <a:gd name="T8" fmla="*/ 0 60000 65536"/>
                <a:gd name="T9" fmla="*/ 0 w 1554"/>
                <a:gd name="T10" fmla="*/ 0 h 1579"/>
                <a:gd name="T11" fmla="*/ 1554 w 1554"/>
                <a:gd name="T12" fmla="*/ 1579 h 15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54" h="1579">
                  <a:moveTo>
                    <a:pt x="4" y="1579"/>
                  </a:moveTo>
                  <a:cubicBezTo>
                    <a:pt x="46" y="1470"/>
                    <a:pt x="0" y="1187"/>
                    <a:pt x="258" y="924"/>
                  </a:cubicBezTo>
                  <a:cubicBezTo>
                    <a:pt x="516" y="661"/>
                    <a:pt x="1284" y="192"/>
                    <a:pt x="1554" y="0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1071538" y="214290"/>
            <a:ext cx="5292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algn="just">
              <a:spcBef>
                <a:spcPct val="30000"/>
              </a:spcBef>
              <a:spcAft>
                <a:spcPct val="30000"/>
              </a:spcAft>
            </a:pPr>
            <a:r>
              <a:rPr lang="ru-RU" sz="3600" dirty="0" smtClean="0">
                <a:solidFill>
                  <a:srgbClr val="C00000"/>
                </a:solidFill>
              </a:rPr>
              <a:t>Преобразование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949072" y="214290"/>
            <a:ext cx="42662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f</a:t>
            </a:r>
            <a:r>
              <a:rPr lang="ru-RU" sz="3600" dirty="0" smtClean="0">
                <a:solidFill>
                  <a:srgbClr val="C00000"/>
                </a:solidFill>
              </a:rPr>
              <a:t>(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ru-RU" sz="3600" dirty="0" smtClean="0">
                <a:solidFill>
                  <a:srgbClr val="C00000"/>
                </a:solidFill>
              </a:rPr>
              <a:t>) → │</a:t>
            </a:r>
            <a:r>
              <a:rPr lang="en-US" sz="3600" dirty="0" smtClean="0">
                <a:solidFill>
                  <a:srgbClr val="C00000"/>
                </a:solidFill>
              </a:rPr>
              <a:t>f</a:t>
            </a:r>
            <a:r>
              <a:rPr lang="ru-RU" sz="3600" dirty="0" smtClean="0">
                <a:solidFill>
                  <a:srgbClr val="C00000"/>
                </a:solidFill>
              </a:rPr>
              <a:t>(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ru-RU" sz="3600" dirty="0" smtClean="0">
                <a:solidFill>
                  <a:srgbClr val="C00000"/>
                </a:solidFill>
              </a:rPr>
              <a:t>)│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42910" y="928671"/>
            <a:ext cx="4552017" cy="543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 → │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)│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Стрелка вправо 55">
            <a:hlinkClick r:id="rId8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Копия Коор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857232"/>
            <a:ext cx="8413050" cy="537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Group 249"/>
          <p:cNvGrpSpPr>
            <a:grpSpLocks/>
          </p:cNvGrpSpPr>
          <p:nvPr/>
        </p:nvGrpSpPr>
        <p:grpSpPr bwMode="auto">
          <a:xfrm>
            <a:off x="2643174" y="857232"/>
            <a:ext cx="4728347" cy="2865113"/>
            <a:chOff x="1247" y="380"/>
            <a:chExt cx="4154" cy="1928"/>
          </a:xfrm>
        </p:grpSpPr>
        <p:sp>
          <p:nvSpPr>
            <p:cNvPr id="61" name="Freeform 62"/>
            <p:cNvSpPr>
              <a:spLocks/>
            </p:cNvSpPr>
            <p:nvPr/>
          </p:nvSpPr>
          <p:spPr bwMode="auto">
            <a:xfrm>
              <a:off x="2971" y="380"/>
              <a:ext cx="332" cy="1915"/>
            </a:xfrm>
            <a:custGeom>
              <a:avLst/>
              <a:gdLst>
                <a:gd name="T0" fmla="*/ 332 w 332"/>
                <a:gd name="T1" fmla="*/ 1915 h 1915"/>
                <a:gd name="T2" fmla="*/ 54 w 332"/>
                <a:gd name="T3" fmla="*/ 1555 h 1915"/>
                <a:gd name="T4" fmla="*/ 9 w 332"/>
                <a:gd name="T5" fmla="*/ 0 h 1915"/>
                <a:gd name="T6" fmla="*/ 0 60000 65536"/>
                <a:gd name="T7" fmla="*/ 0 60000 65536"/>
                <a:gd name="T8" fmla="*/ 0 60000 65536"/>
                <a:gd name="T9" fmla="*/ 0 w 332"/>
                <a:gd name="T10" fmla="*/ 0 h 1915"/>
                <a:gd name="T11" fmla="*/ 332 w 332"/>
                <a:gd name="T12" fmla="*/ 1915 h 19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2" h="1915">
                  <a:moveTo>
                    <a:pt x="332" y="1915"/>
                  </a:moveTo>
                  <a:cubicBezTo>
                    <a:pt x="286" y="1856"/>
                    <a:pt x="108" y="1874"/>
                    <a:pt x="54" y="1555"/>
                  </a:cubicBezTo>
                  <a:cubicBezTo>
                    <a:pt x="0" y="1236"/>
                    <a:pt x="19" y="324"/>
                    <a:pt x="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236"/>
            <p:cNvSpPr>
              <a:spLocks/>
            </p:cNvSpPr>
            <p:nvPr/>
          </p:nvSpPr>
          <p:spPr bwMode="auto">
            <a:xfrm>
              <a:off x="3833" y="380"/>
              <a:ext cx="332" cy="1915"/>
            </a:xfrm>
            <a:custGeom>
              <a:avLst/>
              <a:gdLst>
                <a:gd name="T0" fmla="*/ 332 w 332"/>
                <a:gd name="T1" fmla="*/ 1915 h 1915"/>
                <a:gd name="T2" fmla="*/ 54 w 332"/>
                <a:gd name="T3" fmla="*/ 1555 h 1915"/>
                <a:gd name="T4" fmla="*/ 9 w 332"/>
                <a:gd name="T5" fmla="*/ 0 h 1915"/>
                <a:gd name="T6" fmla="*/ 0 60000 65536"/>
                <a:gd name="T7" fmla="*/ 0 60000 65536"/>
                <a:gd name="T8" fmla="*/ 0 60000 65536"/>
                <a:gd name="T9" fmla="*/ 0 w 332"/>
                <a:gd name="T10" fmla="*/ 0 h 1915"/>
                <a:gd name="T11" fmla="*/ 332 w 332"/>
                <a:gd name="T12" fmla="*/ 1915 h 19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2" h="1915">
                  <a:moveTo>
                    <a:pt x="332" y="1915"/>
                  </a:moveTo>
                  <a:cubicBezTo>
                    <a:pt x="286" y="1856"/>
                    <a:pt x="108" y="1874"/>
                    <a:pt x="54" y="1555"/>
                  </a:cubicBezTo>
                  <a:cubicBezTo>
                    <a:pt x="0" y="1236"/>
                    <a:pt x="19" y="324"/>
                    <a:pt x="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0" name="Group 238"/>
            <p:cNvGrpSpPr>
              <a:grpSpLocks/>
            </p:cNvGrpSpPr>
            <p:nvPr/>
          </p:nvGrpSpPr>
          <p:grpSpPr bwMode="auto">
            <a:xfrm>
              <a:off x="4694" y="380"/>
              <a:ext cx="707" cy="1915"/>
              <a:chOff x="2971" y="391"/>
              <a:chExt cx="707" cy="1915"/>
            </a:xfrm>
          </p:grpSpPr>
          <p:sp>
            <p:nvSpPr>
              <p:cNvPr id="57" name="Freeform 239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240"/>
              <p:cNvSpPr>
                <a:spLocks/>
              </p:cNvSpPr>
              <p:nvPr/>
            </p:nvSpPr>
            <p:spPr bwMode="auto">
              <a:xfrm flipH="1" flipV="1">
                <a:off x="3352" y="583"/>
                <a:ext cx="326" cy="1700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5" name="Freeform 242"/>
            <p:cNvSpPr>
              <a:spLocks/>
            </p:cNvSpPr>
            <p:nvPr/>
          </p:nvSpPr>
          <p:spPr bwMode="auto">
            <a:xfrm>
              <a:off x="2110" y="858"/>
              <a:ext cx="331" cy="1450"/>
            </a:xfrm>
            <a:custGeom>
              <a:avLst/>
              <a:gdLst>
                <a:gd name="T0" fmla="*/ 331 w 331"/>
                <a:gd name="T1" fmla="*/ 1450 h 1450"/>
                <a:gd name="T2" fmla="*/ 53 w 331"/>
                <a:gd name="T3" fmla="*/ 1090 h 1450"/>
                <a:gd name="T4" fmla="*/ 10 w 331"/>
                <a:gd name="T5" fmla="*/ 0 h 1450"/>
                <a:gd name="T6" fmla="*/ 0 60000 65536"/>
                <a:gd name="T7" fmla="*/ 0 60000 65536"/>
                <a:gd name="T8" fmla="*/ 0 60000 65536"/>
                <a:gd name="T9" fmla="*/ 0 w 331"/>
                <a:gd name="T10" fmla="*/ 0 h 1450"/>
                <a:gd name="T11" fmla="*/ 331 w 331"/>
                <a:gd name="T12" fmla="*/ 1450 h 1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1" h="1450">
                  <a:moveTo>
                    <a:pt x="331" y="1450"/>
                  </a:moveTo>
                  <a:cubicBezTo>
                    <a:pt x="285" y="1391"/>
                    <a:pt x="106" y="1332"/>
                    <a:pt x="53" y="1090"/>
                  </a:cubicBezTo>
                  <a:cubicBezTo>
                    <a:pt x="0" y="848"/>
                    <a:pt x="19" y="227"/>
                    <a:pt x="10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245"/>
            <p:cNvSpPr>
              <a:spLocks/>
            </p:cNvSpPr>
            <p:nvPr/>
          </p:nvSpPr>
          <p:spPr bwMode="auto">
            <a:xfrm>
              <a:off x="1247" y="845"/>
              <a:ext cx="333" cy="1450"/>
            </a:xfrm>
            <a:custGeom>
              <a:avLst/>
              <a:gdLst>
                <a:gd name="T0" fmla="*/ 333 w 333"/>
                <a:gd name="T1" fmla="*/ 1450 h 1450"/>
                <a:gd name="T2" fmla="*/ 55 w 333"/>
                <a:gd name="T3" fmla="*/ 1090 h 1450"/>
                <a:gd name="T4" fmla="*/ 2 w 333"/>
                <a:gd name="T5" fmla="*/ 0 h 1450"/>
                <a:gd name="T6" fmla="*/ 0 60000 65536"/>
                <a:gd name="T7" fmla="*/ 0 60000 65536"/>
                <a:gd name="T8" fmla="*/ 0 60000 65536"/>
                <a:gd name="T9" fmla="*/ 0 w 333"/>
                <a:gd name="T10" fmla="*/ 0 h 1450"/>
                <a:gd name="T11" fmla="*/ 333 w 333"/>
                <a:gd name="T12" fmla="*/ 1450 h 1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3" h="1450">
                  <a:moveTo>
                    <a:pt x="333" y="1450"/>
                  </a:moveTo>
                  <a:cubicBezTo>
                    <a:pt x="287" y="1391"/>
                    <a:pt x="110" y="1332"/>
                    <a:pt x="55" y="1090"/>
                  </a:cubicBezTo>
                  <a:cubicBezTo>
                    <a:pt x="0" y="848"/>
                    <a:pt x="13" y="227"/>
                    <a:pt x="2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3" name="Group 249"/>
          <p:cNvGrpSpPr>
            <a:grpSpLocks/>
          </p:cNvGrpSpPr>
          <p:nvPr/>
        </p:nvGrpSpPr>
        <p:grpSpPr bwMode="auto">
          <a:xfrm flipH="1">
            <a:off x="2500298" y="1071546"/>
            <a:ext cx="4786346" cy="5000660"/>
            <a:chOff x="1247" y="380"/>
            <a:chExt cx="4141" cy="3521"/>
          </a:xfrm>
        </p:grpSpPr>
        <p:grpSp>
          <p:nvGrpSpPr>
            <p:cNvPr id="64" name="Group 234"/>
            <p:cNvGrpSpPr>
              <a:grpSpLocks/>
            </p:cNvGrpSpPr>
            <p:nvPr/>
          </p:nvGrpSpPr>
          <p:grpSpPr bwMode="auto">
            <a:xfrm>
              <a:off x="2971" y="380"/>
              <a:ext cx="694" cy="3508"/>
              <a:chOff x="2971" y="391"/>
              <a:chExt cx="694" cy="3508"/>
            </a:xfrm>
          </p:grpSpPr>
          <p:sp>
            <p:nvSpPr>
              <p:cNvPr id="77" name="Freeform 62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63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5" name="Group 235"/>
            <p:cNvGrpSpPr>
              <a:grpSpLocks/>
            </p:cNvGrpSpPr>
            <p:nvPr/>
          </p:nvGrpSpPr>
          <p:grpSpPr bwMode="auto">
            <a:xfrm>
              <a:off x="3833" y="380"/>
              <a:ext cx="694" cy="3508"/>
              <a:chOff x="2971" y="391"/>
              <a:chExt cx="694" cy="3508"/>
            </a:xfrm>
          </p:grpSpPr>
          <p:sp>
            <p:nvSpPr>
              <p:cNvPr id="75" name="Freeform 236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237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6" name="Group 238"/>
            <p:cNvGrpSpPr>
              <a:grpSpLocks/>
            </p:cNvGrpSpPr>
            <p:nvPr/>
          </p:nvGrpSpPr>
          <p:grpSpPr bwMode="auto">
            <a:xfrm>
              <a:off x="4694" y="380"/>
              <a:ext cx="694" cy="3508"/>
              <a:chOff x="2971" y="391"/>
              <a:chExt cx="694" cy="3508"/>
            </a:xfrm>
          </p:grpSpPr>
          <p:sp>
            <p:nvSpPr>
              <p:cNvPr id="73" name="Freeform 239"/>
              <p:cNvSpPr>
                <a:spLocks/>
              </p:cNvSpPr>
              <p:nvPr/>
            </p:nvSpPr>
            <p:spPr bwMode="auto">
              <a:xfrm>
                <a:off x="2971" y="391"/>
                <a:ext cx="332" cy="1915"/>
              </a:xfrm>
              <a:custGeom>
                <a:avLst/>
                <a:gdLst>
                  <a:gd name="T0" fmla="*/ 332 w 332"/>
                  <a:gd name="T1" fmla="*/ 1915 h 1915"/>
                  <a:gd name="T2" fmla="*/ 54 w 332"/>
                  <a:gd name="T3" fmla="*/ 1555 h 1915"/>
                  <a:gd name="T4" fmla="*/ 9 w 332"/>
                  <a:gd name="T5" fmla="*/ 0 h 1915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1915"/>
                  <a:gd name="T11" fmla="*/ 332 w 332"/>
                  <a:gd name="T12" fmla="*/ 1915 h 19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1915">
                    <a:moveTo>
                      <a:pt x="332" y="1915"/>
                    </a:moveTo>
                    <a:cubicBezTo>
                      <a:pt x="286" y="1856"/>
                      <a:pt x="108" y="1874"/>
                      <a:pt x="54" y="1555"/>
                    </a:cubicBezTo>
                    <a:cubicBezTo>
                      <a:pt x="0" y="1236"/>
                      <a:pt x="19" y="324"/>
                      <a:pt x="9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240"/>
              <p:cNvSpPr>
                <a:spLocks/>
              </p:cNvSpPr>
              <p:nvPr/>
            </p:nvSpPr>
            <p:spPr bwMode="auto">
              <a:xfrm flipH="1">
                <a:off x="3291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7" name="Group 248"/>
            <p:cNvGrpSpPr>
              <a:grpSpLocks/>
            </p:cNvGrpSpPr>
            <p:nvPr/>
          </p:nvGrpSpPr>
          <p:grpSpPr bwMode="auto">
            <a:xfrm>
              <a:off x="2110" y="858"/>
              <a:ext cx="690" cy="3043"/>
              <a:chOff x="2110" y="869"/>
              <a:chExt cx="690" cy="3043"/>
            </a:xfrm>
          </p:grpSpPr>
          <p:sp>
            <p:nvSpPr>
              <p:cNvPr id="71" name="Freeform 242"/>
              <p:cNvSpPr>
                <a:spLocks/>
              </p:cNvSpPr>
              <p:nvPr/>
            </p:nvSpPr>
            <p:spPr bwMode="auto">
              <a:xfrm>
                <a:off x="2110" y="869"/>
                <a:ext cx="331" cy="1450"/>
              </a:xfrm>
              <a:custGeom>
                <a:avLst/>
                <a:gdLst>
                  <a:gd name="T0" fmla="*/ 331 w 331"/>
                  <a:gd name="T1" fmla="*/ 1450 h 1450"/>
                  <a:gd name="T2" fmla="*/ 53 w 331"/>
                  <a:gd name="T3" fmla="*/ 1090 h 1450"/>
                  <a:gd name="T4" fmla="*/ 10 w 331"/>
                  <a:gd name="T5" fmla="*/ 0 h 1450"/>
                  <a:gd name="T6" fmla="*/ 0 60000 65536"/>
                  <a:gd name="T7" fmla="*/ 0 60000 65536"/>
                  <a:gd name="T8" fmla="*/ 0 60000 65536"/>
                  <a:gd name="T9" fmla="*/ 0 w 331"/>
                  <a:gd name="T10" fmla="*/ 0 h 1450"/>
                  <a:gd name="T11" fmla="*/ 331 w 331"/>
                  <a:gd name="T12" fmla="*/ 1450 h 14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1" h="1450">
                    <a:moveTo>
                      <a:pt x="331" y="1450"/>
                    </a:moveTo>
                    <a:cubicBezTo>
                      <a:pt x="285" y="1391"/>
                      <a:pt x="106" y="1332"/>
                      <a:pt x="53" y="1090"/>
                    </a:cubicBezTo>
                    <a:cubicBezTo>
                      <a:pt x="0" y="848"/>
                      <a:pt x="19" y="227"/>
                      <a:pt x="10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243"/>
              <p:cNvSpPr>
                <a:spLocks/>
              </p:cNvSpPr>
              <p:nvPr/>
            </p:nvSpPr>
            <p:spPr bwMode="auto">
              <a:xfrm flipH="1">
                <a:off x="2426" y="2296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8" name="Group 247"/>
            <p:cNvGrpSpPr>
              <a:grpSpLocks/>
            </p:cNvGrpSpPr>
            <p:nvPr/>
          </p:nvGrpSpPr>
          <p:grpSpPr bwMode="auto">
            <a:xfrm>
              <a:off x="1247" y="845"/>
              <a:ext cx="695" cy="3043"/>
              <a:chOff x="1246" y="856"/>
              <a:chExt cx="695" cy="3043"/>
            </a:xfrm>
          </p:grpSpPr>
          <p:sp>
            <p:nvSpPr>
              <p:cNvPr id="69" name="Freeform 245"/>
              <p:cNvSpPr>
                <a:spLocks/>
              </p:cNvSpPr>
              <p:nvPr/>
            </p:nvSpPr>
            <p:spPr bwMode="auto">
              <a:xfrm>
                <a:off x="1246" y="856"/>
                <a:ext cx="333" cy="1450"/>
              </a:xfrm>
              <a:custGeom>
                <a:avLst/>
                <a:gdLst>
                  <a:gd name="T0" fmla="*/ 333 w 333"/>
                  <a:gd name="T1" fmla="*/ 1450 h 1450"/>
                  <a:gd name="T2" fmla="*/ 55 w 333"/>
                  <a:gd name="T3" fmla="*/ 1090 h 1450"/>
                  <a:gd name="T4" fmla="*/ 2 w 333"/>
                  <a:gd name="T5" fmla="*/ 0 h 1450"/>
                  <a:gd name="T6" fmla="*/ 0 60000 65536"/>
                  <a:gd name="T7" fmla="*/ 0 60000 65536"/>
                  <a:gd name="T8" fmla="*/ 0 60000 65536"/>
                  <a:gd name="T9" fmla="*/ 0 w 333"/>
                  <a:gd name="T10" fmla="*/ 0 h 1450"/>
                  <a:gd name="T11" fmla="*/ 333 w 333"/>
                  <a:gd name="T12" fmla="*/ 1450 h 14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3" h="1450">
                    <a:moveTo>
                      <a:pt x="333" y="1450"/>
                    </a:moveTo>
                    <a:cubicBezTo>
                      <a:pt x="287" y="1391"/>
                      <a:pt x="110" y="1332"/>
                      <a:pt x="55" y="1090"/>
                    </a:cubicBezTo>
                    <a:cubicBezTo>
                      <a:pt x="0" y="848"/>
                      <a:pt x="13" y="227"/>
                      <a:pt x="2" y="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246"/>
              <p:cNvSpPr>
                <a:spLocks/>
              </p:cNvSpPr>
              <p:nvPr/>
            </p:nvSpPr>
            <p:spPr bwMode="auto">
              <a:xfrm flipH="1">
                <a:off x="1567" y="2283"/>
                <a:ext cx="374" cy="1616"/>
              </a:xfrm>
              <a:custGeom>
                <a:avLst/>
                <a:gdLst>
                  <a:gd name="T0" fmla="*/ 420 w 372"/>
                  <a:gd name="T1" fmla="*/ 0 h 1616"/>
                  <a:gd name="T2" fmla="*/ 88 w 372"/>
                  <a:gd name="T3" fmla="*/ 328 h 1616"/>
                  <a:gd name="T4" fmla="*/ 0 w 372"/>
                  <a:gd name="T5" fmla="*/ 1616 h 1616"/>
                  <a:gd name="T6" fmla="*/ 0 60000 65536"/>
                  <a:gd name="T7" fmla="*/ 0 60000 65536"/>
                  <a:gd name="T8" fmla="*/ 0 60000 65536"/>
                  <a:gd name="T9" fmla="*/ 0 w 372"/>
                  <a:gd name="T10" fmla="*/ 0 h 1616"/>
                  <a:gd name="T11" fmla="*/ 372 w 372"/>
                  <a:gd name="T12" fmla="*/ 1616 h 16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72" h="1616">
                    <a:moveTo>
                      <a:pt x="372" y="0"/>
                    </a:moveTo>
                    <a:cubicBezTo>
                      <a:pt x="325" y="55"/>
                      <a:pt x="150" y="59"/>
                      <a:pt x="88" y="328"/>
                    </a:cubicBezTo>
                    <a:cubicBezTo>
                      <a:pt x="26" y="597"/>
                      <a:pt x="18" y="1348"/>
                      <a:pt x="0" y="1616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3" name="Прямоугольник 82"/>
          <p:cNvSpPr/>
          <p:nvPr/>
        </p:nvSpPr>
        <p:spPr>
          <a:xfrm>
            <a:off x="357158" y="214290"/>
            <a:ext cx="9001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algn="just">
              <a:spcBef>
                <a:spcPct val="30000"/>
              </a:spcBef>
              <a:spcAft>
                <a:spcPct val="30000"/>
              </a:spcAft>
            </a:pPr>
            <a:r>
              <a:rPr lang="ru-RU" sz="3600" dirty="0" smtClean="0">
                <a:solidFill>
                  <a:srgbClr val="C00000"/>
                </a:solidFill>
              </a:rPr>
              <a:t>Преобразование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857224" y="1285860"/>
            <a:ext cx="1998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y=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286644" y="1357298"/>
            <a:ext cx="1857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y=│</a:t>
            </a:r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│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Freeform 240"/>
          <p:cNvSpPr>
            <a:spLocks/>
          </p:cNvSpPr>
          <p:nvPr/>
        </p:nvSpPr>
        <p:spPr bwMode="auto">
          <a:xfrm flipH="1" flipV="1">
            <a:off x="6000760" y="1214422"/>
            <a:ext cx="382795" cy="2526292"/>
          </a:xfrm>
          <a:custGeom>
            <a:avLst/>
            <a:gdLst>
              <a:gd name="T0" fmla="*/ 420 w 372"/>
              <a:gd name="T1" fmla="*/ 0 h 1616"/>
              <a:gd name="T2" fmla="*/ 88 w 372"/>
              <a:gd name="T3" fmla="*/ 328 h 1616"/>
              <a:gd name="T4" fmla="*/ 0 w 372"/>
              <a:gd name="T5" fmla="*/ 1616 h 1616"/>
              <a:gd name="T6" fmla="*/ 0 60000 65536"/>
              <a:gd name="T7" fmla="*/ 0 60000 65536"/>
              <a:gd name="T8" fmla="*/ 0 60000 65536"/>
              <a:gd name="T9" fmla="*/ 0 w 372"/>
              <a:gd name="T10" fmla="*/ 0 h 1616"/>
              <a:gd name="T11" fmla="*/ 372 w 372"/>
              <a:gd name="T12" fmla="*/ 1616 h 1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616">
                <a:moveTo>
                  <a:pt x="372" y="0"/>
                </a:moveTo>
                <a:cubicBezTo>
                  <a:pt x="325" y="55"/>
                  <a:pt x="150" y="59"/>
                  <a:pt x="88" y="328"/>
                </a:cubicBezTo>
                <a:cubicBezTo>
                  <a:pt x="26" y="597"/>
                  <a:pt x="18" y="1348"/>
                  <a:pt x="0" y="16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Freeform 240"/>
          <p:cNvSpPr>
            <a:spLocks/>
          </p:cNvSpPr>
          <p:nvPr/>
        </p:nvSpPr>
        <p:spPr bwMode="auto">
          <a:xfrm flipH="1" flipV="1">
            <a:off x="4929190" y="1214422"/>
            <a:ext cx="382795" cy="2526292"/>
          </a:xfrm>
          <a:custGeom>
            <a:avLst/>
            <a:gdLst>
              <a:gd name="T0" fmla="*/ 420 w 372"/>
              <a:gd name="T1" fmla="*/ 0 h 1616"/>
              <a:gd name="T2" fmla="*/ 88 w 372"/>
              <a:gd name="T3" fmla="*/ 328 h 1616"/>
              <a:gd name="T4" fmla="*/ 0 w 372"/>
              <a:gd name="T5" fmla="*/ 1616 h 1616"/>
              <a:gd name="T6" fmla="*/ 0 60000 65536"/>
              <a:gd name="T7" fmla="*/ 0 60000 65536"/>
              <a:gd name="T8" fmla="*/ 0 60000 65536"/>
              <a:gd name="T9" fmla="*/ 0 w 372"/>
              <a:gd name="T10" fmla="*/ 0 h 1616"/>
              <a:gd name="T11" fmla="*/ 372 w 372"/>
              <a:gd name="T12" fmla="*/ 1616 h 1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616">
                <a:moveTo>
                  <a:pt x="372" y="0"/>
                </a:moveTo>
                <a:cubicBezTo>
                  <a:pt x="325" y="55"/>
                  <a:pt x="150" y="59"/>
                  <a:pt x="88" y="328"/>
                </a:cubicBezTo>
                <a:cubicBezTo>
                  <a:pt x="26" y="597"/>
                  <a:pt x="18" y="1348"/>
                  <a:pt x="0" y="16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Freeform 240"/>
          <p:cNvSpPr>
            <a:spLocks/>
          </p:cNvSpPr>
          <p:nvPr/>
        </p:nvSpPr>
        <p:spPr bwMode="auto">
          <a:xfrm flipH="1" flipV="1">
            <a:off x="4000496" y="1214422"/>
            <a:ext cx="382795" cy="2526292"/>
          </a:xfrm>
          <a:custGeom>
            <a:avLst/>
            <a:gdLst>
              <a:gd name="T0" fmla="*/ 420 w 372"/>
              <a:gd name="T1" fmla="*/ 0 h 1616"/>
              <a:gd name="T2" fmla="*/ 88 w 372"/>
              <a:gd name="T3" fmla="*/ 328 h 1616"/>
              <a:gd name="T4" fmla="*/ 0 w 372"/>
              <a:gd name="T5" fmla="*/ 1616 h 1616"/>
              <a:gd name="T6" fmla="*/ 0 60000 65536"/>
              <a:gd name="T7" fmla="*/ 0 60000 65536"/>
              <a:gd name="T8" fmla="*/ 0 60000 65536"/>
              <a:gd name="T9" fmla="*/ 0 w 372"/>
              <a:gd name="T10" fmla="*/ 0 h 1616"/>
              <a:gd name="T11" fmla="*/ 372 w 372"/>
              <a:gd name="T12" fmla="*/ 1616 h 1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616">
                <a:moveTo>
                  <a:pt x="372" y="0"/>
                </a:moveTo>
                <a:cubicBezTo>
                  <a:pt x="325" y="55"/>
                  <a:pt x="150" y="59"/>
                  <a:pt x="88" y="328"/>
                </a:cubicBezTo>
                <a:cubicBezTo>
                  <a:pt x="26" y="597"/>
                  <a:pt x="18" y="1348"/>
                  <a:pt x="0" y="16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Freeform 240"/>
          <p:cNvSpPr>
            <a:spLocks/>
          </p:cNvSpPr>
          <p:nvPr/>
        </p:nvSpPr>
        <p:spPr bwMode="auto">
          <a:xfrm flipH="1" flipV="1">
            <a:off x="3000364" y="1214422"/>
            <a:ext cx="382795" cy="2526292"/>
          </a:xfrm>
          <a:custGeom>
            <a:avLst/>
            <a:gdLst>
              <a:gd name="T0" fmla="*/ 420 w 372"/>
              <a:gd name="T1" fmla="*/ 0 h 1616"/>
              <a:gd name="T2" fmla="*/ 88 w 372"/>
              <a:gd name="T3" fmla="*/ 328 h 1616"/>
              <a:gd name="T4" fmla="*/ 0 w 372"/>
              <a:gd name="T5" fmla="*/ 1616 h 1616"/>
              <a:gd name="T6" fmla="*/ 0 60000 65536"/>
              <a:gd name="T7" fmla="*/ 0 60000 65536"/>
              <a:gd name="T8" fmla="*/ 0 60000 65536"/>
              <a:gd name="T9" fmla="*/ 0 w 372"/>
              <a:gd name="T10" fmla="*/ 0 h 1616"/>
              <a:gd name="T11" fmla="*/ 372 w 372"/>
              <a:gd name="T12" fmla="*/ 1616 h 1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2" h="1616">
                <a:moveTo>
                  <a:pt x="372" y="0"/>
                </a:moveTo>
                <a:cubicBezTo>
                  <a:pt x="325" y="55"/>
                  <a:pt x="150" y="59"/>
                  <a:pt x="88" y="328"/>
                </a:cubicBezTo>
                <a:cubicBezTo>
                  <a:pt x="26" y="597"/>
                  <a:pt x="18" y="1348"/>
                  <a:pt x="0" y="16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571868" y="214291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f</a:t>
            </a:r>
            <a:r>
              <a:rPr lang="ru-RU" sz="3600" dirty="0" smtClean="0">
                <a:solidFill>
                  <a:srgbClr val="C00000"/>
                </a:solidFill>
              </a:rPr>
              <a:t>(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ru-RU" sz="3600" dirty="0" smtClean="0">
                <a:solidFill>
                  <a:srgbClr val="C00000"/>
                </a:solidFill>
              </a:rPr>
              <a:t>) → │</a:t>
            </a:r>
            <a:r>
              <a:rPr lang="en-US" sz="3600" dirty="0" smtClean="0">
                <a:solidFill>
                  <a:srgbClr val="C00000"/>
                </a:solidFill>
              </a:rPr>
              <a:t>f</a:t>
            </a:r>
            <a:r>
              <a:rPr lang="ru-RU" sz="3600" dirty="0" smtClean="0">
                <a:solidFill>
                  <a:srgbClr val="C00000"/>
                </a:solidFill>
              </a:rPr>
              <a:t>(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ru-RU" sz="3600" dirty="0" smtClean="0">
                <a:solidFill>
                  <a:srgbClr val="C00000"/>
                </a:solidFill>
              </a:rPr>
              <a:t>)│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5" name="Стрелка вправо 34">
            <a:hlinkClick r:id="rId3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2" grpId="1" animBg="1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357158" y="357166"/>
            <a:ext cx="8786842" cy="6419849"/>
            <a:chOff x="158" y="0"/>
            <a:chExt cx="5602" cy="4134"/>
          </a:xfrm>
        </p:grpSpPr>
        <p:grpSp>
          <p:nvGrpSpPr>
            <p:cNvPr id="31757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31769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31772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31792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31794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1795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96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179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31773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31774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31784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5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6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7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8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9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90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91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775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31776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77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78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79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0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1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2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783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31770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31771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31758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4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5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6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7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8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3970337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f</a:t>
            </a:r>
            <a:r>
              <a:rPr lang="ru-RU" sz="4000" dirty="0" smtClean="0"/>
              <a:t>(</a:t>
            </a:r>
            <a:r>
              <a:rPr lang="en-US" sz="4000" dirty="0" smtClean="0"/>
              <a:t>x</a:t>
            </a:r>
            <a:r>
              <a:rPr lang="ru-RU" sz="4000" dirty="0" smtClean="0"/>
              <a:t>) → </a:t>
            </a:r>
            <a:r>
              <a:rPr lang="en-US" sz="4000" dirty="0" smtClean="0"/>
              <a:t>f</a:t>
            </a:r>
            <a:r>
              <a:rPr lang="ru-RU" sz="4000" dirty="0" smtClean="0"/>
              <a:t>(│</a:t>
            </a:r>
            <a:r>
              <a:rPr lang="en-US" sz="4000" dirty="0" smtClean="0"/>
              <a:t>x</a:t>
            </a:r>
            <a:r>
              <a:rPr lang="ru-RU" sz="4000" dirty="0" smtClean="0"/>
              <a:t>│) </a:t>
            </a:r>
          </a:p>
        </p:txBody>
      </p:sp>
      <p:graphicFrame>
        <p:nvGraphicFramePr>
          <p:cNvPr id="158774" name="Object 54"/>
          <p:cNvGraphicFramePr>
            <a:graphicFrameLocks noGrp="1" noChangeAspect="1"/>
          </p:cNvGraphicFramePr>
          <p:nvPr>
            <p:ph sz="half" idx="1"/>
          </p:nvPr>
        </p:nvGraphicFramePr>
        <p:xfrm>
          <a:off x="2184400" y="3760788"/>
          <a:ext cx="584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Формула" r:id="rId4" imgW="583920" imgH="203040" progId="Equation.3">
                  <p:embed/>
                </p:oleObj>
              </mc:Choice>
              <mc:Fallback>
                <p:oleObj name="Формула" r:id="rId4" imgW="583920" imgH="20304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760788"/>
                        <a:ext cx="5842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76" name="Object 56"/>
          <p:cNvGraphicFramePr>
            <a:graphicFrameLocks noGrp="1" noChangeAspect="1"/>
          </p:cNvGraphicFramePr>
          <p:nvPr>
            <p:ph sz="half" idx="2"/>
          </p:nvPr>
        </p:nvGraphicFramePr>
        <p:xfrm>
          <a:off x="971550" y="1916113"/>
          <a:ext cx="13652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Формула" r:id="rId6" imgW="622080" imgH="253800" progId="Equation.3">
                  <p:embed/>
                </p:oleObj>
              </mc:Choice>
              <mc:Fallback>
                <p:oleObj name="Формула" r:id="rId6" imgW="622080" imgH="2538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916113"/>
                        <a:ext cx="136525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684213" y="1412875"/>
            <a:ext cx="7753350" cy="2676525"/>
            <a:chOff x="431" y="890"/>
            <a:chExt cx="4884" cy="1686"/>
          </a:xfrm>
        </p:grpSpPr>
        <p:sp>
          <p:nvSpPr>
            <p:cNvPr id="31755" name="Freeform 46"/>
            <p:cNvSpPr>
              <a:spLocks/>
            </p:cNvSpPr>
            <p:nvPr/>
          </p:nvSpPr>
          <p:spPr bwMode="auto">
            <a:xfrm>
              <a:off x="2875" y="901"/>
              <a:ext cx="2440" cy="1675"/>
            </a:xfrm>
            <a:custGeom>
              <a:avLst/>
              <a:gdLst>
                <a:gd name="T0" fmla="*/ 0 w 2440"/>
                <a:gd name="T1" fmla="*/ 760 h 1675"/>
                <a:gd name="T2" fmla="*/ 272 w 2440"/>
                <a:gd name="T3" fmla="*/ 1078 h 1675"/>
                <a:gd name="T4" fmla="*/ 688 w 2440"/>
                <a:gd name="T5" fmla="*/ 99 h 1675"/>
                <a:gd name="T6" fmla="*/ 2440 w 2440"/>
                <a:gd name="T7" fmla="*/ 1675 h 16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0"/>
                <a:gd name="T13" fmla="*/ 0 h 1675"/>
                <a:gd name="T14" fmla="*/ 2440 w 2440"/>
                <a:gd name="T15" fmla="*/ 1675 h 16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0" h="1675">
                  <a:moveTo>
                    <a:pt x="0" y="760"/>
                  </a:moveTo>
                  <a:cubicBezTo>
                    <a:pt x="79" y="938"/>
                    <a:pt x="157" y="1188"/>
                    <a:pt x="272" y="1078"/>
                  </a:cubicBezTo>
                  <a:cubicBezTo>
                    <a:pt x="387" y="968"/>
                    <a:pt x="327" y="0"/>
                    <a:pt x="688" y="99"/>
                  </a:cubicBezTo>
                  <a:cubicBezTo>
                    <a:pt x="1049" y="198"/>
                    <a:pt x="2075" y="1347"/>
                    <a:pt x="2440" y="167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Freeform 47"/>
            <p:cNvSpPr>
              <a:spLocks/>
            </p:cNvSpPr>
            <p:nvPr/>
          </p:nvSpPr>
          <p:spPr bwMode="auto">
            <a:xfrm flipH="1">
              <a:off x="431" y="890"/>
              <a:ext cx="2449" cy="1675"/>
            </a:xfrm>
            <a:custGeom>
              <a:avLst/>
              <a:gdLst>
                <a:gd name="T0" fmla="*/ 0 w 2440"/>
                <a:gd name="T1" fmla="*/ 760 h 1675"/>
                <a:gd name="T2" fmla="*/ 296 w 2440"/>
                <a:gd name="T3" fmla="*/ 1078 h 1675"/>
                <a:gd name="T4" fmla="*/ 760 w 2440"/>
                <a:gd name="T5" fmla="*/ 99 h 1675"/>
                <a:gd name="T6" fmla="*/ 2664 w 2440"/>
                <a:gd name="T7" fmla="*/ 1675 h 16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0"/>
                <a:gd name="T13" fmla="*/ 0 h 1675"/>
                <a:gd name="T14" fmla="*/ 2440 w 2440"/>
                <a:gd name="T15" fmla="*/ 1675 h 16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0" h="1675">
                  <a:moveTo>
                    <a:pt x="0" y="760"/>
                  </a:moveTo>
                  <a:cubicBezTo>
                    <a:pt x="79" y="938"/>
                    <a:pt x="157" y="1188"/>
                    <a:pt x="272" y="1078"/>
                  </a:cubicBezTo>
                  <a:cubicBezTo>
                    <a:pt x="387" y="968"/>
                    <a:pt x="327" y="0"/>
                    <a:pt x="688" y="99"/>
                  </a:cubicBezTo>
                  <a:cubicBezTo>
                    <a:pt x="1049" y="198"/>
                    <a:pt x="2075" y="1347"/>
                    <a:pt x="2440" y="167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2339975" y="1412875"/>
            <a:ext cx="6108700" cy="3297238"/>
            <a:chOff x="1472" y="890"/>
            <a:chExt cx="3848" cy="2077"/>
          </a:xfrm>
        </p:grpSpPr>
        <p:sp>
          <p:nvSpPr>
            <p:cNvPr id="31753" name="Freeform 49"/>
            <p:cNvSpPr>
              <a:spLocks/>
            </p:cNvSpPr>
            <p:nvPr/>
          </p:nvSpPr>
          <p:spPr bwMode="auto">
            <a:xfrm>
              <a:off x="1472" y="1656"/>
              <a:ext cx="1416" cy="1311"/>
            </a:xfrm>
            <a:custGeom>
              <a:avLst/>
              <a:gdLst>
                <a:gd name="T0" fmla="*/ 1416 w 1416"/>
                <a:gd name="T1" fmla="*/ 0 h 1311"/>
                <a:gd name="T2" fmla="*/ 840 w 1416"/>
                <a:gd name="T3" fmla="*/ 1232 h 1311"/>
                <a:gd name="T4" fmla="*/ 0 w 1416"/>
                <a:gd name="T5" fmla="*/ 472 h 1311"/>
                <a:gd name="T6" fmla="*/ 0 60000 65536"/>
                <a:gd name="T7" fmla="*/ 0 60000 65536"/>
                <a:gd name="T8" fmla="*/ 0 60000 65536"/>
                <a:gd name="T9" fmla="*/ 0 w 1416"/>
                <a:gd name="T10" fmla="*/ 0 h 1311"/>
                <a:gd name="T11" fmla="*/ 1416 w 1416"/>
                <a:gd name="T12" fmla="*/ 1311 h 13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16" h="1311">
                  <a:moveTo>
                    <a:pt x="1416" y="0"/>
                  </a:moveTo>
                  <a:cubicBezTo>
                    <a:pt x="1319" y="205"/>
                    <a:pt x="1076" y="1153"/>
                    <a:pt x="840" y="1232"/>
                  </a:cubicBezTo>
                  <a:cubicBezTo>
                    <a:pt x="604" y="1311"/>
                    <a:pt x="175" y="630"/>
                    <a:pt x="0" y="472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Freeform 50"/>
            <p:cNvSpPr>
              <a:spLocks/>
            </p:cNvSpPr>
            <p:nvPr/>
          </p:nvSpPr>
          <p:spPr bwMode="auto">
            <a:xfrm>
              <a:off x="2880" y="890"/>
              <a:ext cx="2440" cy="1675"/>
            </a:xfrm>
            <a:custGeom>
              <a:avLst/>
              <a:gdLst>
                <a:gd name="T0" fmla="*/ 0 w 2440"/>
                <a:gd name="T1" fmla="*/ 760 h 1675"/>
                <a:gd name="T2" fmla="*/ 272 w 2440"/>
                <a:gd name="T3" fmla="*/ 1078 h 1675"/>
                <a:gd name="T4" fmla="*/ 688 w 2440"/>
                <a:gd name="T5" fmla="*/ 99 h 1675"/>
                <a:gd name="T6" fmla="*/ 2440 w 2440"/>
                <a:gd name="T7" fmla="*/ 1675 h 167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40"/>
                <a:gd name="T13" fmla="*/ 0 h 1675"/>
                <a:gd name="T14" fmla="*/ 2440 w 2440"/>
                <a:gd name="T15" fmla="*/ 1675 h 16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40" h="1675">
                  <a:moveTo>
                    <a:pt x="0" y="760"/>
                  </a:moveTo>
                  <a:cubicBezTo>
                    <a:pt x="79" y="938"/>
                    <a:pt x="157" y="1188"/>
                    <a:pt x="272" y="1078"/>
                  </a:cubicBezTo>
                  <a:cubicBezTo>
                    <a:pt x="387" y="968"/>
                    <a:pt x="327" y="0"/>
                    <a:pt x="688" y="99"/>
                  </a:cubicBezTo>
                  <a:cubicBezTo>
                    <a:pt x="1049" y="198"/>
                    <a:pt x="2075" y="1347"/>
                    <a:pt x="2440" y="1675"/>
                  </a:cubicBezTo>
                </a:path>
              </a:pathLst>
            </a:custGeom>
            <a:noFill/>
            <a:ln w="1905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714348" y="142852"/>
            <a:ext cx="5649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algn="l">
              <a:spcBef>
                <a:spcPct val="30000"/>
              </a:spcBef>
              <a:spcAft>
                <a:spcPct val="30000"/>
              </a:spcAft>
            </a:pPr>
            <a:r>
              <a:rPr lang="ru-RU" sz="3600" dirty="0" smtClean="0">
                <a:solidFill>
                  <a:srgbClr val="C00000"/>
                </a:solidFill>
              </a:rPr>
              <a:t>Преобразование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923425" y="142853"/>
            <a:ext cx="3077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f</a:t>
            </a:r>
            <a:r>
              <a:rPr lang="ru-RU" sz="3600" dirty="0" smtClean="0">
                <a:solidFill>
                  <a:srgbClr val="C00000"/>
                </a:solidFill>
              </a:rPr>
              <a:t>(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ru-RU" sz="3600" dirty="0" smtClean="0">
                <a:solidFill>
                  <a:srgbClr val="C00000"/>
                </a:solidFill>
              </a:rPr>
              <a:t>) → </a:t>
            </a:r>
            <a:r>
              <a:rPr lang="en-US" sz="3600" dirty="0" smtClean="0">
                <a:solidFill>
                  <a:srgbClr val="C00000"/>
                </a:solidFill>
              </a:rPr>
              <a:t>f</a:t>
            </a:r>
            <a:r>
              <a:rPr lang="ru-RU" sz="3600" dirty="0" smtClean="0">
                <a:solidFill>
                  <a:srgbClr val="C00000"/>
                </a:solidFill>
              </a:rPr>
              <a:t>(│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ru-RU" sz="3600" dirty="0" smtClean="0">
                <a:solidFill>
                  <a:srgbClr val="C00000"/>
                </a:solidFill>
              </a:rPr>
              <a:t>│) 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5" name="Стрелка вправо 54">
            <a:hlinkClick r:id="rId8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5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опия Коор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71480"/>
            <a:ext cx="864399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57224" y="214290"/>
            <a:ext cx="8286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algn="l">
              <a:spcBef>
                <a:spcPct val="30000"/>
              </a:spcBef>
              <a:spcAft>
                <a:spcPct val="30000"/>
              </a:spcAft>
            </a:pPr>
            <a:r>
              <a:rPr lang="ru-RU" sz="3600" dirty="0" smtClean="0">
                <a:solidFill>
                  <a:srgbClr val="C00000"/>
                </a:solidFill>
              </a:rPr>
              <a:t>Преобразование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Freeform 42"/>
          <p:cNvSpPr>
            <a:spLocks/>
          </p:cNvSpPr>
          <p:nvPr/>
        </p:nvSpPr>
        <p:spPr bwMode="auto">
          <a:xfrm>
            <a:off x="3857620" y="3357562"/>
            <a:ext cx="214314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Freeform 42"/>
          <p:cNvSpPr>
            <a:spLocks/>
          </p:cNvSpPr>
          <p:nvPr/>
        </p:nvSpPr>
        <p:spPr bwMode="auto">
          <a:xfrm>
            <a:off x="1714480" y="3286124"/>
            <a:ext cx="220980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00034" y="128586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 │x│</a:t>
            </a:r>
            <a:endParaRPr lang="ru-RU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73493" y="2071678"/>
            <a:ext cx="2755961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sin x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Freeform 42"/>
          <p:cNvSpPr>
            <a:spLocks/>
          </p:cNvSpPr>
          <p:nvPr/>
        </p:nvSpPr>
        <p:spPr bwMode="auto">
          <a:xfrm>
            <a:off x="-428660" y="3286124"/>
            <a:ext cx="220980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" name="Freeform 42"/>
          <p:cNvSpPr>
            <a:spLocks/>
          </p:cNvSpPr>
          <p:nvPr/>
        </p:nvSpPr>
        <p:spPr bwMode="auto">
          <a:xfrm>
            <a:off x="8091468" y="3357562"/>
            <a:ext cx="2105064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9" name="Group 34"/>
          <p:cNvGrpSpPr>
            <a:grpSpLocks/>
          </p:cNvGrpSpPr>
          <p:nvPr/>
        </p:nvGrpSpPr>
        <p:grpSpPr bwMode="auto">
          <a:xfrm flipV="1">
            <a:off x="-286468" y="3286615"/>
            <a:ext cx="4096190" cy="642050"/>
            <a:chOff x="-336" y="2014"/>
            <a:chExt cx="2721" cy="482"/>
          </a:xfrm>
        </p:grpSpPr>
        <p:sp>
          <p:nvSpPr>
            <p:cNvPr id="53" name="Freeform 35"/>
            <p:cNvSpPr>
              <a:spLocks/>
            </p:cNvSpPr>
            <p:nvPr/>
          </p:nvSpPr>
          <p:spPr bwMode="auto">
            <a:xfrm>
              <a:off x="993" y="2014"/>
              <a:ext cx="1392" cy="482"/>
            </a:xfrm>
            <a:custGeom>
              <a:avLst/>
              <a:gdLst>
                <a:gd name="T0" fmla="*/ 0 w 1392"/>
                <a:gd name="T1" fmla="*/ 192 h 432"/>
                <a:gd name="T2" fmla="*/ 336 w 1392"/>
                <a:gd name="T3" fmla="*/ 0 h 432"/>
                <a:gd name="T4" fmla="*/ 672 w 1392"/>
                <a:gd name="T5" fmla="*/ 192 h 432"/>
                <a:gd name="T6" fmla="*/ 1056 w 1392"/>
                <a:gd name="T7" fmla="*/ 432 h 432"/>
                <a:gd name="T8" fmla="*/ 1392 w 1392"/>
                <a:gd name="T9" fmla="*/ 192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432"/>
                <a:gd name="T17" fmla="*/ 1392 w 1392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432">
                  <a:moveTo>
                    <a:pt x="0" y="192"/>
                  </a:moveTo>
                  <a:cubicBezTo>
                    <a:pt x="112" y="96"/>
                    <a:pt x="224" y="0"/>
                    <a:pt x="336" y="0"/>
                  </a:cubicBezTo>
                  <a:cubicBezTo>
                    <a:pt x="448" y="0"/>
                    <a:pt x="552" y="120"/>
                    <a:pt x="672" y="192"/>
                  </a:cubicBezTo>
                  <a:cubicBezTo>
                    <a:pt x="792" y="264"/>
                    <a:pt x="936" y="432"/>
                    <a:pt x="1056" y="432"/>
                  </a:cubicBezTo>
                  <a:cubicBezTo>
                    <a:pt x="1176" y="432"/>
                    <a:pt x="1336" y="232"/>
                    <a:pt x="1392" y="192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-336" y="2064"/>
              <a:ext cx="1345" cy="432"/>
            </a:xfrm>
            <a:custGeom>
              <a:avLst/>
              <a:gdLst>
                <a:gd name="T0" fmla="*/ 0 w 1392"/>
                <a:gd name="T1" fmla="*/ 192 h 432"/>
                <a:gd name="T2" fmla="*/ 336 w 1392"/>
                <a:gd name="T3" fmla="*/ 0 h 432"/>
                <a:gd name="T4" fmla="*/ 672 w 1392"/>
                <a:gd name="T5" fmla="*/ 192 h 432"/>
                <a:gd name="T6" fmla="*/ 1056 w 1392"/>
                <a:gd name="T7" fmla="*/ 432 h 432"/>
                <a:gd name="T8" fmla="*/ 1392 w 1392"/>
                <a:gd name="T9" fmla="*/ 192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432"/>
                <a:gd name="T17" fmla="*/ 1392 w 1392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432">
                  <a:moveTo>
                    <a:pt x="0" y="192"/>
                  </a:moveTo>
                  <a:cubicBezTo>
                    <a:pt x="112" y="96"/>
                    <a:pt x="224" y="0"/>
                    <a:pt x="336" y="0"/>
                  </a:cubicBezTo>
                  <a:cubicBezTo>
                    <a:pt x="448" y="0"/>
                    <a:pt x="552" y="120"/>
                    <a:pt x="672" y="192"/>
                  </a:cubicBezTo>
                  <a:cubicBezTo>
                    <a:pt x="792" y="264"/>
                    <a:pt x="936" y="432"/>
                    <a:pt x="1056" y="432"/>
                  </a:cubicBezTo>
                  <a:cubicBezTo>
                    <a:pt x="1176" y="432"/>
                    <a:pt x="1336" y="232"/>
                    <a:pt x="1392" y="192"/>
                  </a:cubicBezTo>
                </a:path>
              </a:pathLst>
            </a:cu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" name="Freeform 42"/>
          <p:cNvSpPr>
            <a:spLocks/>
          </p:cNvSpPr>
          <p:nvPr/>
        </p:nvSpPr>
        <p:spPr bwMode="auto">
          <a:xfrm>
            <a:off x="3857620" y="3357562"/>
            <a:ext cx="214314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Freeform 42"/>
          <p:cNvSpPr>
            <a:spLocks/>
          </p:cNvSpPr>
          <p:nvPr/>
        </p:nvSpPr>
        <p:spPr bwMode="auto">
          <a:xfrm>
            <a:off x="6000760" y="3357562"/>
            <a:ext cx="214314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Freeform 42"/>
          <p:cNvSpPr>
            <a:spLocks/>
          </p:cNvSpPr>
          <p:nvPr/>
        </p:nvSpPr>
        <p:spPr bwMode="auto">
          <a:xfrm>
            <a:off x="8072430" y="3357562"/>
            <a:ext cx="214314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Freeform 42"/>
          <p:cNvSpPr>
            <a:spLocks/>
          </p:cNvSpPr>
          <p:nvPr/>
        </p:nvSpPr>
        <p:spPr bwMode="auto">
          <a:xfrm>
            <a:off x="6000760" y="3357562"/>
            <a:ext cx="214314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Freeform 42"/>
          <p:cNvSpPr>
            <a:spLocks/>
          </p:cNvSpPr>
          <p:nvPr/>
        </p:nvSpPr>
        <p:spPr bwMode="auto">
          <a:xfrm>
            <a:off x="6000760" y="3357562"/>
            <a:ext cx="214314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" name="Freeform 42"/>
          <p:cNvSpPr>
            <a:spLocks/>
          </p:cNvSpPr>
          <p:nvPr/>
        </p:nvSpPr>
        <p:spPr bwMode="auto">
          <a:xfrm>
            <a:off x="6000760" y="3357562"/>
            <a:ext cx="214314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>
            <a:off x="6000760" y="3357562"/>
            <a:ext cx="2143140" cy="685800"/>
          </a:xfrm>
          <a:custGeom>
            <a:avLst/>
            <a:gdLst>
              <a:gd name="T0" fmla="*/ 0 w 1392"/>
              <a:gd name="T1" fmla="*/ 192 h 432"/>
              <a:gd name="T2" fmla="*/ 336 w 1392"/>
              <a:gd name="T3" fmla="*/ 0 h 432"/>
              <a:gd name="T4" fmla="*/ 672 w 1392"/>
              <a:gd name="T5" fmla="*/ 192 h 432"/>
              <a:gd name="T6" fmla="*/ 1056 w 1392"/>
              <a:gd name="T7" fmla="*/ 432 h 432"/>
              <a:gd name="T8" fmla="*/ 1392 w 1392"/>
              <a:gd name="T9" fmla="*/ 192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432"/>
              <a:gd name="T17" fmla="*/ 1392 w 1392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432">
                <a:moveTo>
                  <a:pt x="0" y="192"/>
                </a:moveTo>
                <a:cubicBezTo>
                  <a:pt x="112" y="96"/>
                  <a:pt x="224" y="0"/>
                  <a:pt x="336" y="0"/>
                </a:cubicBezTo>
                <a:cubicBezTo>
                  <a:pt x="448" y="0"/>
                  <a:pt x="552" y="120"/>
                  <a:pt x="672" y="192"/>
                </a:cubicBezTo>
                <a:cubicBezTo>
                  <a:pt x="792" y="264"/>
                  <a:pt x="936" y="432"/>
                  <a:pt x="1056" y="432"/>
                </a:cubicBezTo>
                <a:cubicBezTo>
                  <a:pt x="1176" y="432"/>
                  <a:pt x="1336" y="232"/>
                  <a:pt x="1392" y="192"/>
                </a:cubicBezTo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357554" y="214291"/>
            <a:ext cx="4643470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f</a:t>
            </a:r>
            <a:r>
              <a:rPr lang="ru-RU" sz="3600" dirty="0" smtClean="0">
                <a:solidFill>
                  <a:srgbClr val="C00000"/>
                </a:solidFill>
              </a:rPr>
              <a:t>(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ru-RU" sz="3600" dirty="0" smtClean="0">
                <a:solidFill>
                  <a:srgbClr val="C00000"/>
                </a:solidFill>
              </a:rPr>
              <a:t>) → </a:t>
            </a:r>
            <a:r>
              <a:rPr lang="en-US" sz="3600" dirty="0" smtClean="0">
                <a:solidFill>
                  <a:srgbClr val="C00000"/>
                </a:solidFill>
              </a:rPr>
              <a:t>f</a:t>
            </a:r>
            <a:r>
              <a:rPr lang="ru-RU" sz="3600" dirty="0" smtClean="0">
                <a:solidFill>
                  <a:srgbClr val="C00000"/>
                </a:solidFill>
              </a:rPr>
              <a:t>(│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ru-RU" sz="3600" dirty="0" smtClean="0">
                <a:solidFill>
                  <a:srgbClr val="C00000"/>
                </a:solidFill>
              </a:rPr>
              <a:t>│) 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1" name="Стрелка вправо 20">
            <a:hlinkClick r:id="rId3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4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2984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Задание 1: 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Построить график  функции в одной системе координат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</a:rPr>
              <a:t>y=</a:t>
            </a:r>
            <a:r>
              <a:rPr lang="en-US" sz="2700" dirty="0" err="1" smtClean="0">
                <a:latin typeface="Times New Roman" pitchFamily="18" charset="0"/>
              </a:rPr>
              <a:t>cos</a:t>
            </a:r>
            <a:r>
              <a:rPr lang="en-US" sz="2700" dirty="0" smtClean="0">
                <a:latin typeface="Times New Roman" pitchFamily="18" charset="0"/>
              </a:rPr>
              <a:t>(x+</a:t>
            </a:r>
            <a:r>
              <a:rPr lang="el-GR" sz="2700" dirty="0" smtClean="0">
                <a:latin typeface="Times New Roman" pitchFamily="18" charset="0"/>
              </a:rPr>
              <a:t>π/</a:t>
            </a:r>
            <a:r>
              <a:rPr lang="ru-RU" sz="2700" dirty="0" smtClean="0">
                <a:latin typeface="Times New Roman" pitchFamily="18" charset="0"/>
              </a:rPr>
              <a:t>3</a:t>
            </a:r>
            <a:r>
              <a:rPr lang="en-US" sz="2700" dirty="0" smtClean="0">
                <a:latin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</a:rPr>
            </a:br>
            <a:r>
              <a:rPr lang="en-US" sz="2700" dirty="0" smtClean="0">
                <a:latin typeface="Times New Roman" pitchFamily="18" charset="0"/>
              </a:rPr>
              <a:t>y=</a:t>
            </a:r>
            <a:r>
              <a:rPr lang="en-US" sz="2700" dirty="0" err="1" smtClean="0">
                <a:latin typeface="Times New Roman" pitchFamily="18" charset="0"/>
              </a:rPr>
              <a:t>cos</a:t>
            </a:r>
            <a:r>
              <a:rPr lang="en-US" sz="2700" dirty="0" smtClean="0">
                <a:latin typeface="Times New Roman" pitchFamily="18" charset="0"/>
              </a:rPr>
              <a:t>(x-</a:t>
            </a:r>
            <a:r>
              <a:rPr lang="el-GR" sz="2700" dirty="0" smtClean="0">
                <a:latin typeface="Times New Roman" pitchFamily="18" charset="0"/>
              </a:rPr>
              <a:t> π/</a:t>
            </a:r>
            <a:r>
              <a:rPr lang="ru-RU" sz="2700" dirty="0" smtClean="0">
                <a:latin typeface="Times New Roman" pitchFamily="18" charset="0"/>
              </a:rPr>
              <a:t>3</a:t>
            </a:r>
            <a:r>
              <a:rPr lang="en-US" sz="2700" dirty="0" smtClean="0">
                <a:latin typeface="Times New Roman" pitchFamily="18" charset="0"/>
              </a:rPr>
              <a:t>)</a:t>
            </a:r>
            <a:endParaRPr lang="ru-RU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2428860" y="928670"/>
            <a:ext cx="1000132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y=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cosx</a:t>
            </a:r>
            <a:endParaRPr lang="ru-RU" sz="2800" dirty="0">
              <a:solidFill>
                <a:srgbClr val="0000FF"/>
              </a:solidFill>
            </a:endParaRPr>
          </a:p>
        </p:txBody>
      </p:sp>
      <p:cxnSp>
        <p:nvCxnSpPr>
          <p:cNvPr id="7" name="Прямая со стрелкой 6"/>
          <p:cNvCxnSpPr>
            <a:endCxn id="15" idx="3"/>
          </p:cNvCxnSpPr>
          <p:nvPr/>
        </p:nvCxnSpPr>
        <p:spPr>
          <a:xfrm>
            <a:off x="3929058" y="928670"/>
            <a:ext cx="3071834" cy="4729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857620" y="1357298"/>
            <a:ext cx="3143272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86182" y="1071546"/>
            <a:ext cx="3143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сдвинуть график влево по оси ОХ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714356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сдвинуть график вправо по оси ОХ</a:t>
            </a:r>
          </a:p>
          <a:p>
            <a:pPr marL="457200" indent="-457200">
              <a:spcBef>
                <a:spcPct val="50000"/>
              </a:spcBef>
            </a:pPr>
            <a:endParaRPr lang="ru-RU" sz="1200" dirty="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86644" y="714356"/>
            <a:ext cx="150019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y=</a:t>
            </a:r>
            <a:r>
              <a:rPr lang="en-US" sz="2800" dirty="0" err="1" smtClean="0">
                <a:latin typeface="Times New Roman" pitchFamily="18" charset="0"/>
              </a:rPr>
              <a:t>cos</a:t>
            </a:r>
            <a:r>
              <a:rPr lang="en-US" sz="2800" dirty="0" smtClean="0">
                <a:latin typeface="Times New Roman" pitchFamily="18" charset="0"/>
              </a:rPr>
              <a:t>(x-</a:t>
            </a:r>
            <a:r>
              <a:rPr lang="el-GR" sz="2800" dirty="0" smtClean="0">
                <a:latin typeface="Times New Roman" pitchFamily="18" charset="0"/>
              </a:rPr>
              <a:t> π/</a:t>
            </a:r>
            <a:r>
              <a:rPr lang="ru-RU" sz="2800" dirty="0" smtClean="0">
                <a:latin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6644" y="1142984"/>
            <a:ext cx="1500166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y=</a:t>
            </a:r>
            <a:r>
              <a:rPr lang="en-US" sz="2800" dirty="0" err="1" smtClean="0">
                <a:latin typeface="Times New Roman" pitchFamily="18" charset="0"/>
              </a:rPr>
              <a:t>cos</a:t>
            </a:r>
            <a:r>
              <a:rPr lang="en-US" sz="2800" dirty="0" smtClean="0">
                <a:latin typeface="Times New Roman" pitchFamily="18" charset="0"/>
              </a:rPr>
              <a:t>(x+</a:t>
            </a:r>
            <a:r>
              <a:rPr lang="el-GR" sz="2800" dirty="0" smtClean="0">
                <a:latin typeface="Times New Roman" pitchFamily="18" charset="0"/>
              </a:rPr>
              <a:t>π/</a:t>
            </a:r>
            <a:r>
              <a:rPr lang="ru-RU" sz="2800" dirty="0" smtClean="0">
                <a:latin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" name="Rectangle 30"/>
          <p:cNvSpPr>
            <a:spLocks noChangeArrowheads="1"/>
          </p:cNvSpPr>
          <p:nvPr/>
        </p:nvSpPr>
        <p:spPr bwMode="auto">
          <a:xfrm>
            <a:off x="0" y="3054350"/>
            <a:ext cx="398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83" name="Rectangle 31"/>
          <p:cNvSpPr>
            <a:spLocks noChangeArrowheads="1"/>
          </p:cNvSpPr>
          <p:nvPr/>
        </p:nvSpPr>
        <p:spPr bwMode="auto">
          <a:xfrm>
            <a:off x="0" y="3529013"/>
            <a:ext cx="44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 </a:t>
            </a:r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0" y="714356"/>
            <a:ext cx="470451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</a:t>
            </a:r>
            <a:endParaRPr lang="ru-RU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0" y="2500306"/>
            <a:ext cx="571473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2.</a:t>
            </a:r>
            <a:endParaRPr lang="ru-RU" sz="2800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500035" y="2214555"/>
            <a:ext cx="2000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y=</a:t>
            </a:r>
            <a:r>
              <a:rPr lang="ru-RU" sz="3600" dirty="0" smtClean="0">
                <a:latin typeface="Times New Roman" pitchFamily="18" charset="0"/>
              </a:rPr>
              <a:t>2</a:t>
            </a:r>
            <a:r>
              <a:rPr lang="en-US" sz="3600" dirty="0" err="1" smtClean="0">
                <a:latin typeface="Times New Roman" pitchFamily="18" charset="0"/>
              </a:rPr>
              <a:t>cosx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28596" y="2643182"/>
            <a:ext cx="20002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y=</a:t>
            </a:r>
            <a:r>
              <a:rPr lang="ru-RU" sz="3600" dirty="0" smtClean="0">
                <a:latin typeface="Times New Roman" pitchFamily="18" charset="0"/>
              </a:rPr>
              <a:t>0,5</a:t>
            </a:r>
            <a:r>
              <a:rPr lang="en-US" sz="3600" dirty="0" err="1" smtClean="0">
                <a:latin typeface="Times New Roman" pitchFamily="18" charset="0"/>
              </a:rPr>
              <a:t>cosx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28596" y="3071810"/>
            <a:ext cx="22145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y=</a:t>
            </a:r>
            <a:r>
              <a:rPr lang="ru-RU" sz="3600" dirty="0" smtClean="0">
                <a:latin typeface="Times New Roman" pitchFamily="18" charset="0"/>
              </a:rPr>
              <a:t>-</a:t>
            </a:r>
            <a:r>
              <a:rPr lang="en-US" sz="3600" dirty="0" err="1" smtClean="0">
                <a:latin typeface="Times New Roman" pitchFamily="18" charset="0"/>
              </a:rPr>
              <a:t>cosx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214547" y="2786059"/>
            <a:ext cx="1500197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</a:rPr>
              <a:t>y=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</a:rPr>
              <a:t>cosx</a:t>
            </a:r>
            <a:endParaRPr lang="ru-RU" sz="3200" dirty="0">
              <a:solidFill>
                <a:srgbClr val="0000FF"/>
              </a:solidFill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3929058" y="2928934"/>
            <a:ext cx="3071834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3929058" y="3143248"/>
            <a:ext cx="3071834" cy="285752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 стрелкой 111"/>
          <p:cNvCxnSpPr/>
          <p:nvPr/>
        </p:nvCxnSpPr>
        <p:spPr>
          <a:xfrm flipV="1">
            <a:off x="3929058" y="2357430"/>
            <a:ext cx="3071834" cy="285752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 rot="21290643">
            <a:off x="3996697" y="2144691"/>
            <a:ext cx="32338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увеличить ординату в 2 раза 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7358082" y="2143116"/>
            <a:ext cx="178591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y=</a:t>
            </a:r>
            <a:r>
              <a:rPr lang="ru-RU" sz="3200" dirty="0" smtClean="0">
                <a:latin typeface="Times New Roman" pitchFamily="18" charset="0"/>
              </a:rPr>
              <a:t>2</a:t>
            </a:r>
            <a:r>
              <a:rPr lang="en-US" sz="3200" dirty="0" err="1" smtClean="0">
                <a:latin typeface="Times New Roman" pitchFamily="18" charset="0"/>
              </a:rPr>
              <a:t>cosx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4000496" y="2714621"/>
            <a:ext cx="3143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уменьшить ординату в 2 раза</a:t>
            </a:r>
            <a:endParaRPr lang="ru-RU" sz="2400" dirty="0"/>
          </a:p>
        </p:txBody>
      </p:sp>
      <p:sp>
        <p:nvSpPr>
          <p:cNvPr id="134" name="Прямоугольник 133"/>
          <p:cNvSpPr/>
          <p:nvPr/>
        </p:nvSpPr>
        <p:spPr>
          <a:xfrm rot="304439">
            <a:off x="3708923" y="3067395"/>
            <a:ext cx="35894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</a:rPr>
              <a:t>выполнить зеркальное отображение относительно оси ОХ</a:t>
            </a:r>
            <a:endParaRPr lang="el-GR" sz="2400" dirty="0">
              <a:latin typeface="Times New Roman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7358082" y="2714620"/>
            <a:ext cx="178591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y=</a:t>
            </a:r>
            <a:r>
              <a:rPr lang="ru-RU" sz="3200" dirty="0" smtClean="0">
                <a:latin typeface="Times New Roman" pitchFamily="18" charset="0"/>
              </a:rPr>
              <a:t>0,5</a:t>
            </a:r>
            <a:r>
              <a:rPr lang="en-US" sz="3200" dirty="0" err="1" smtClean="0">
                <a:latin typeface="Times New Roman" pitchFamily="18" charset="0"/>
              </a:rPr>
              <a:t>cosx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7429520" y="3286124"/>
            <a:ext cx="1714480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y=</a:t>
            </a:r>
            <a:r>
              <a:rPr lang="ru-RU" sz="3200" dirty="0" smtClean="0">
                <a:latin typeface="Times New Roman" pitchFamily="18" charset="0"/>
              </a:rPr>
              <a:t>-</a:t>
            </a:r>
            <a:r>
              <a:rPr lang="en-US" sz="3200" dirty="0" err="1" smtClean="0">
                <a:latin typeface="Times New Roman" pitchFamily="18" charset="0"/>
              </a:rPr>
              <a:t>cosx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0" y="4429132"/>
            <a:ext cx="642911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3.</a:t>
            </a:r>
            <a:endParaRPr lang="ru-RU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71472" y="4071942"/>
          <a:ext cx="1928826" cy="777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0" name="Формула" r:id="rId3" imgW="1028520" imgH="431640" progId="Equation.3">
                  <p:embed/>
                </p:oleObj>
              </mc:Choice>
              <mc:Fallback>
                <p:oleObj name="Формула" r:id="rId3" imgW="10285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071942"/>
                        <a:ext cx="1928826" cy="7778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" name="Прямоугольник 138"/>
          <p:cNvSpPr/>
          <p:nvPr/>
        </p:nvSpPr>
        <p:spPr>
          <a:xfrm>
            <a:off x="214283" y="4952492"/>
            <a:ext cx="2857519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 x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1285852" y="4786322"/>
            <a:ext cx="2357454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растяжение вдоль  </a:t>
            </a:r>
          </a:p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3 раза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2" name="Прямая со стрелкой 141"/>
          <p:cNvCxnSpPr/>
          <p:nvPr/>
        </p:nvCxnSpPr>
        <p:spPr>
          <a:xfrm>
            <a:off x="1428728" y="5000636"/>
            <a:ext cx="2071702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56"/>
          <p:cNvGraphicFramePr>
            <a:graphicFrameLocks noChangeAspect="1"/>
          </p:cNvGraphicFramePr>
          <p:nvPr/>
        </p:nvGraphicFramePr>
        <p:xfrm>
          <a:off x="3500430" y="4786322"/>
          <a:ext cx="135732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1" name="Формула" r:id="rId5" imgW="647640" imgH="203040" progId="Equation.3">
                  <p:embed/>
                </p:oleObj>
              </mc:Choice>
              <mc:Fallback>
                <p:oleObj name="Формула" r:id="rId5" imgW="647640" imgH="20304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4786322"/>
                        <a:ext cx="135732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Прямоугольник 143"/>
          <p:cNvSpPr/>
          <p:nvPr/>
        </p:nvSpPr>
        <p:spPr>
          <a:xfrm>
            <a:off x="5000628" y="4767827"/>
            <a:ext cx="2714644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параллельный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пернос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4572000" y="5143513"/>
            <a:ext cx="3500462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вдоль оси Ох на 1,5 ед. вправо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6" name="Прямая со стрелкой 145"/>
          <p:cNvCxnSpPr/>
          <p:nvPr/>
        </p:nvCxnSpPr>
        <p:spPr>
          <a:xfrm>
            <a:off x="5143504" y="5072074"/>
            <a:ext cx="2286016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7715272" y="4572008"/>
          <a:ext cx="142872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2" name="Формула" r:id="rId7" imgW="1028520" imgH="431640" progId="Equation.3">
                  <p:embed/>
                </p:oleObj>
              </mc:Choice>
              <mc:Fallback>
                <p:oleObj name="Формула" r:id="rId7" imgW="102852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72" y="4572008"/>
                        <a:ext cx="1428728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0" name="Стрелка вправо 149">
            <a:hlinkClick r:id="rId8" action="ppaction://hlinksldjump"/>
          </p:cNvPr>
          <p:cNvSpPr/>
          <p:nvPr/>
        </p:nvSpPr>
        <p:spPr>
          <a:xfrm>
            <a:off x="8715404" y="1000108"/>
            <a:ext cx="28578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Стрелка вправо 154">
            <a:hlinkClick r:id="rId9" action="ppaction://hlinksldjump"/>
          </p:cNvPr>
          <p:cNvSpPr/>
          <p:nvPr/>
        </p:nvSpPr>
        <p:spPr>
          <a:xfrm>
            <a:off x="8715404" y="535782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>
            <a:hlinkClick r:id="rId10" action="ppaction://hlinksldjump"/>
          </p:cNvPr>
          <p:cNvSpPr/>
          <p:nvPr/>
        </p:nvSpPr>
        <p:spPr>
          <a:xfrm>
            <a:off x="8643966" y="2571744"/>
            <a:ext cx="28572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142844" y="5500702"/>
            <a:ext cx="3898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 flipH="1">
            <a:off x="428596" y="5572140"/>
            <a:ext cx="185738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y=</a:t>
            </a:r>
            <a:r>
              <a:rPr lang="ru-RU" sz="3200" dirty="0" smtClean="0">
                <a:latin typeface="Times New Roman" pitchFamily="18" charset="0"/>
              </a:rPr>
              <a:t>1,5</a:t>
            </a:r>
            <a:r>
              <a:rPr lang="en-US" sz="3200" dirty="0" smtClean="0">
                <a:latin typeface="Times New Roman" pitchFamily="18" charset="0"/>
              </a:rPr>
              <a:t>sin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0</a:t>
            </a:r>
            <a:r>
              <a:rPr lang="ru-RU" sz="3200" dirty="0" smtClean="0">
                <a:latin typeface="Times New Roman" pitchFamily="18" charset="0"/>
              </a:rPr>
              <a:t>,5 </a:t>
            </a:r>
            <a:r>
              <a:rPr lang="en-US" sz="3200" dirty="0" smtClean="0">
                <a:latin typeface="Times New Roman" pitchFamily="18" charset="0"/>
              </a:rPr>
              <a:t>x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786446" y="5786454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растяжение вдоль  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3 раза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2357422" y="5929330"/>
            <a:ext cx="1857388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929322" y="6000768"/>
            <a:ext cx="1714512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7572396" y="5786455"/>
            <a:ext cx="1714512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y=</a:t>
            </a:r>
            <a:r>
              <a:rPr lang="ru-RU" sz="2800" dirty="0" smtClean="0">
                <a:latin typeface="Times New Roman" pitchFamily="18" charset="0"/>
              </a:rPr>
              <a:t>1,5</a:t>
            </a:r>
            <a:r>
              <a:rPr lang="en-US" sz="2800" dirty="0" smtClean="0">
                <a:latin typeface="Times New Roman" pitchFamily="18" charset="0"/>
              </a:rPr>
              <a:t>sin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</a:rPr>
              <a:t>,5 </a:t>
            </a:r>
            <a:r>
              <a:rPr lang="en-US" sz="2800" dirty="0" smtClean="0">
                <a:latin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286000" y="5715016"/>
            <a:ext cx="30003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растяжение вдоль  </a:t>
            </a:r>
          </a:p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оси Ох в 2 раза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429124" y="5786454"/>
            <a:ext cx="1357322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y=sin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</a:rPr>
              <a:t>,5 </a:t>
            </a:r>
            <a:r>
              <a:rPr lang="en-US" sz="2800" dirty="0" smtClean="0">
                <a:latin typeface="Times New Roman" pitchFamily="18" charset="0"/>
              </a:rPr>
              <a:t>x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53" name="Стрелка вправо 52"/>
          <p:cNvSpPr/>
          <p:nvPr/>
        </p:nvSpPr>
        <p:spPr>
          <a:xfrm>
            <a:off x="8715404" y="6286520"/>
            <a:ext cx="285752" cy="142876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00035" y="6060486"/>
            <a:ext cx="150019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 =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 x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трелка вправо 54">
            <a:hlinkClick r:id="rId11" action="ppaction://hlinksldjump"/>
          </p:cNvPr>
          <p:cNvSpPr/>
          <p:nvPr/>
        </p:nvSpPr>
        <p:spPr>
          <a:xfrm flipH="1">
            <a:off x="142844" y="6357958"/>
            <a:ext cx="571504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8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9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80" grpId="0"/>
      <p:bldP spid="84" grpId="0"/>
      <p:bldP spid="85" grpId="0"/>
      <p:bldP spid="87" grpId="1" build="allAtOnce"/>
      <p:bldP spid="88" grpId="0"/>
      <p:bldP spid="130" grpId="0"/>
      <p:bldP spid="131" grpId="0"/>
      <p:bldP spid="131" grpId="1"/>
      <p:bldP spid="132" grpId="0"/>
      <p:bldP spid="134" grpId="0"/>
      <p:bldP spid="135" grpId="0"/>
      <p:bldP spid="136" grpId="0"/>
      <p:bldP spid="137" grpId="0"/>
      <p:bldP spid="140" grpId="0"/>
      <p:bldP spid="145" grpId="0"/>
      <p:bldP spid="150" grpId="0" animBg="1"/>
      <p:bldP spid="150" grpId="1" animBg="1"/>
      <p:bldP spid="155" grpId="1" animBg="1"/>
      <p:bldP spid="40" grpId="0" animBg="1"/>
      <p:bldP spid="41" grpId="0"/>
      <p:bldP spid="43" grpId="0"/>
      <p:bldP spid="48" grpId="0"/>
      <p:bldP spid="51" grpId="0"/>
      <p:bldP spid="52" grpId="0"/>
      <p:bldP spid="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 descr="Копия Коо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8286808" cy="537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Freeform 43"/>
          <p:cNvSpPr>
            <a:spLocks/>
          </p:cNvSpPr>
          <p:nvPr/>
        </p:nvSpPr>
        <p:spPr bwMode="auto">
          <a:xfrm>
            <a:off x="-1803400" y="3714752"/>
            <a:ext cx="10947400" cy="744537"/>
          </a:xfrm>
          <a:custGeom>
            <a:avLst/>
            <a:gdLst>
              <a:gd name="T0" fmla="*/ 0 w 6896"/>
              <a:gd name="T1" fmla="*/ 2147483647 h 469"/>
              <a:gd name="T2" fmla="*/ 2147483647 w 6896"/>
              <a:gd name="T3" fmla="*/ 2147483647 h 469"/>
              <a:gd name="T4" fmla="*/ 2147483647 w 6896"/>
              <a:gd name="T5" fmla="*/ 2147483647 h 469"/>
              <a:gd name="T6" fmla="*/ 2147483647 w 6896"/>
              <a:gd name="T7" fmla="*/ 2147483647 h 469"/>
              <a:gd name="T8" fmla="*/ 2147483647 w 6896"/>
              <a:gd name="T9" fmla="*/ 2147483647 h 469"/>
              <a:gd name="T10" fmla="*/ 2147483647 w 6896"/>
              <a:gd name="T11" fmla="*/ 0 h 469"/>
              <a:gd name="T12" fmla="*/ 2147483647 w 6896"/>
              <a:gd name="T13" fmla="*/ 2147483647 h 469"/>
              <a:gd name="T14" fmla="*/ 2147483647 w 6896"/>
              <a:gd name="T15" fmla="*/ 2147483647 h 469"/>
              <a:gd name="T16" fmla="*/ 2147483647 w 6896"/>
              <a:gd name="T17" fmla="*/ 2147483647 h 469"/>
              <a:gd name="T18" fmla="*/ 2147483647 w 6896"/>
              <a:gd name="T19" fmla="*/ 2147483647 h 4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896"/>
              <a:gd name="T31" fmla="*/ 0 h 469"/>
              <a:gd name="T32" fmla="*/ 6896 w 6896"/>
              <a:gd name="T33" fmla="*/ 469 h 4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896" h="469">
                <a:moveTo>
                  <a:pt x="0" y="469"/>
                </a:moveTo>
                <a:cubicBezTo>
                  <a:pt x="116" y="392"/>
                  <a:pt x="445" y="6"/>
                  <a:pt x="688" y="5"/>
                </a:cubicBezTo>
                <a:cubicBezTo>
                  <a:pt x="931" y="4"/>
                  <a:pt x="1197" y="462"/>
                  <a:pt x="1460" y="462"/>
                </a:cubicBezTo>
                <a:cubicBezTo>
                  <a:pt x="1723" y="462"/>
                  <a:pt x="1999" y="5"/>
                  <a:pt x="2264" y="5"/>
                </a:cubicBezTo>
                <a:cubicBezTo>
                  <a:pt x="2529" y="5"/>
                  <a:pt x="2783" y="463"/>
                  <a:pt x="3048" y="462"/>
                </a:cubicBezTo>
                <a:cubicBezTo>
                  <a:pt x="3313" y="461"/>
                  <a:pt x="3591" y="0"/>
                  <a:pt x="3856" y="0"/>
                </a:cubicBezTo>
                <a:cubicBezTo>
                  <a:pt x="4121" y="0"/>
                  <a:pt x="4376" y="460"/>
                  <a:pt x="4640" y="461"/>
                </a:cubicBezTo>
                <a:cubicBezTo>
                  <a:pt x="4904" y="462"/>
                  <a:pt x="5173" y="5"/>
                  <a:pt x="5440" y="5"/>
                </a:cubicBezTo>
                <a:cubicBezTo>
                  <a:pt x="5707" y="5"/>
                  <a:pt x="5997" y="461"/>
                  <a:pt x="6240" y="461"/>
                </a:cubicBezTo>
                <a:cubicBezTo>
                  <a:pt x="6483" y="461"/>
                  <a:pt x="6759" y="100"/>
                  <a:pt x="6896" y="5"/>
                </a:cubicBezTo>
              </a:path>
            </a:pathLst>
          </a:custGeom>
          <a:noFill/>
          <a:ln w="2857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1000101" y="2285993"/>
            <a:ext cx="1714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y=sin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</a:rPr>
              <a:t>,5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x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14876" y="2214555"/>
            <a:ext cx="278608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</a:rPr>
              <a:t>y=</a:t>
            </a:r>
            <a:r>
              <a:rPr lang="ru-RU" sz="4000" dirty="0" smtClean="0">
                <a:solidFill>
                  <a:srgbClr val="00CC00"/>
                </a:solidFill>
                <a:latin typeface="Times New Roman" pitchFamily="18" charset="0"/>
              </a:rPr>
              <a:t>1,5</a:t>
            </a: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</a:rPr>
              <a:t>sin</a:t>
            </a:r>
            <a:r>
              <a:rPr lang="ru-RU" sz="4000" dirty="0" smtClean="0">
                <a:solidFill>
                  <a:srgbClr val="00CC00"/>
                </a:solidFill>
                <a:latin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</a:rPr>
              <a:t>0</a:t>
            </a:r>
            <a:r>
              <a:rPr lang="ru-RU" sz="4000" dirty="0" smtClean="0">
                <a:solidFill>
                  <a:srgbClr val="00CC00"/>
                </a:solidFill>
                <a:latin typeface="Times New Roman" pitchFamily="18" charset="0"/>
              </a:rPr>
              <a:t>,5 </a:t>
            </a: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</a:rPr>
              <a:t>x</a:t>
            </a:r>
            <a:endParaRPr lang="en-US" sz="4000" dirty="0">
              <a:solidFill>
                <a:srgbClr val="00CC00"/>
              </a:solidFill>
              <a:latin typeface="Times New Roman" pitchFamily="18" charset="0"/>
            </a:endParaRPr>
          </a:p>
        </p:txBody>
      </p:sp>
      <p:sp>
        <p:nvSpPr>
          <p:cNvPr id="63" name="Стрелка вправо 62">
            <a:hlinkClick r:id="rId3" action="ppaction://hlinksldjump"/>
          </p:cNvPr>
          <p:cNvSpPr/>
          <p:nvPr/>
        </p:nvSpPr>
        <p:spPr>
          <a:xfrm flipH="1">
            <a:off x="285720" y="6215082"/>
            <a:ext cx="428628" cy="42862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57158" y="357167"/>
            <a:ext cx="4748001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latin typeface="Times New Roman" pitchFamily="18" charset="0"/>
              </a:rPr>
              <a:t>y=</a:t>
            </a:r>
            <a:r>
              <a:rPr lang="ru-RU" sz="4000" dirty="0" smtClean="0">
                <a:latin typeface="Times New Roman" pitchFamily="18" charset="0"/>
              </a:rPr>
              <a:t>1,5</a:t>
            </a:r>
            <a:r>
              <a:rPr lang="en-US" sz="4000" dirty="0" smtClean="0">
                <a:latin typeface="Times New Roman" pitchFamily="18" charset="0"/>
              </a:rPr>
              <a:t>sin</a:t>
            </a:r>
            <a:r>
              <a:rPr lang="ru-RU" sz="4000" dirty="0" smtClean="0">
                <a:latin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</a:rPr>
              <a:t>0</a:t>
            </a:r>
            <a:r>
              <a:rPr lang="ru-RU" sz="4000" dirty="0" smtClean="0">
                <a:latin typeface="Times New Roman" pitchFamily="18" charset="0"/>
              </a:rPr>
              <a:t>,5 </a:t>
            </a:r>
            <a:r>
              <a:rPr lang="en-US" sz="4000" dirty="0" smtClean="0">
                <a:latin typeface="Times New Roman" pitchFamily="18" charset="0"/>
              </a:rPr>
              <a:t>x</a:t>
            </a:r>
            <a:endParaRPr lang="en-US" sz="4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6"/>
                                        </p:tgtEl>
                                      </p:cBhvr>
                                      <p:by x="2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E5C3C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44F666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200" b="1" i="1" dirty="0" smtClean="0">
                <a:solidFill>
                  <a:srgbClr val="C00000"/>
                </a:solidFill>
                <a:latin typeface="+mn-lt"/>
              </a:rPr>
              <a:t>Содержание урока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71612"/>
            <a:ext cx="8229600" cy="3484563"/>
          </a:xfrm>
        </p:spPr>
        <p:txBody>
          <a:bodyPr>
            <a:noAutofit/>
          </a:bodyPr>
          <a:lstStyle/>
          <a:p>
            <a:pPr marL="514350" indent="-514350" eaLnBrk="1" hangingPunct="1">
              <a:spcAft>
                <a:spcPct val="20000"/>
              </a:spcAft>
              <a:buFont typeface="+mj-lt"/>
              <a:buAutoNum type="romanUcPeriod"/>
            </a:pPr>
            <a:r>
              <a:rPr lang="ru-RU" sz="2400" dirty="0" smtClean="0">
                <a:solidFill>
                  <a:srgbClr val="C00000"/>
                </a:solidFill>
                <a:hlinkClick r:id="" action="ppaction://noaction"/>
              </a:rPr>
              <a:t>Организационный момент</a:t>
            </a:r>
            <a:endParaRPr lang="ru-RU" sz="2400" dirty="0" smtClean="0">
              <a:solidFill>
                <a:srgbClr val="C00000"/>
              </a:solidFill>
              <a:hlinkClick r:id="rId2" action="ppaction://hlinksldjump"/>
            </a:endParaRP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romanUcPeriod"/>
            </a:pPr>
            <a:r>
              <a:rPr lang="ru-RU" sz="2400" dirty="0" smtClean="0">
                <a:solidFill>
                  <a:srgbClr val="C00000"/>
                </a:solidFill>
                <a:hlinkClick r:id="rId3" action="ppaction://hlinksldjump"/>
              </a:rPr>
              <a:t>Этап актуализации знаний</a:t>
            </a:r>
            <a:endParaRPr lang="ru-RU" sz="2400" dirty="0" smtClean="0">
              <a:solidFill>
                <a:srgbClr val="C00000"/>
              </a:solidFill>
              <a:hlinkClick r:id="rId2" action="ppaction://hlinksldjump"/>
            </a:endParaRP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romanUcPeriod"/>
            </a:pPr>
            <a:r>
              <a:rPr lang="ru-RU" sz="2400" dirty="0" smtClean="0">
                <a:solidFill>
                  <a:srgbClr val="C00000"/>
                </a:solidFill>
                <a:hlinkClick r:id="rId2" action="ppaction://hlinksldjump"/>
              </a:rPr>
              <a:t>Этап изучения нового материала</a:t>
            </a: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romanUcPeriod"/>
            </a:pPr>
            <a:r>
              <a:rPr lang="ru-RU" sz="2400" dirty="0" smtClean="0">
                <a:solidFill>
                  <a:srgbClr val="C00000"/>
                </a:solidFill>
                <a:hlinkClick r:id="rId4" action="ppaction://hlinksldjump"/>
              </a:rPr>
              <a:t>Этап закрепления нового материала</a:t>
            </a:r>
            <a:endParaRPr lang="ru-RU" sz="2400" dirty="0" smtClean="0">
              <a:solidFill>
                <a:srgbClr val="C00000"/>
              </a:solidFill>
              <a:hlinkClick r:id="rId2" action="ppaction://hlinksldjump"/>
            </a:endParaRP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romanUcPeriod"/>
            </a:pPr>
            <a:r>
              <a:rPr lang="ru-RU" sz="2400" dirty="0" smtClean="0">
                <a:solidFill>
                  <a:srgbClr val="C00000"/>
                </a:solidFill>
                <a:hlinkClick r:id="rId5" action="ppaction://hlinksldjump"/>
              </a:rPr>
              <a:t>Этап проверки знаний. Самостоятельная работа (индивидуальный тренинг)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romanUcPeriod"/>
            </a:pPr>
            <a:r>
              <a:rPr lang="ru-RU" sz="2400" dirty="0" smtClean="0">
                <a:solidFill>
                  <a:srgbClr val="C00000"/>
                </a:solidFill>
                <a:hlinkClick r:id="rId6" action="ppaction://hlinksldjump"/>
              </a:rPr>
              <a:t>Итоги урока. Задание на дом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514350" indent="-514350" eaLnBrk="1" hangingPunct="1">
              <a:spcAft>
                <a:spcPct val="20000"/>
              </a:spcAft>
              <a:buFont typeface="+mj-lt"/>
              <a:buAutoNum type="romanUcPeriod"/>
            </a:pPr>
            <a:endParaRPr lang="ru-RU" sz="2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900113" y="1484313"/>
            <a:ext cx="7978775" cy="4646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                                      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357158" y="857232"/>
            <a:ext cx="855505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94772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1" name="Picture 2" descr="Копия Коор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142984"/>
            <a:ext cx="8286808" cy="5371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" name="Rectangle 5"/>
          <p:cNvSpPr>
            <a:spLocks noChangeArrowheads="1"/>
          </p:cNvSpPr>
          <p:nvPr/>
        </p:nvSpPr>
        <p:spPr bwMode="auto">
          <a:xfrm>
            <a:off x="214282" y="2970033"/>
            <a:ext cx="177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214283" y="3380414"/>
            <a:ext cx="3833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125" name="Rectangle 7"/>
          <p:cNvSpPr>
            <a:spLocks noChangeArrowheads="1"/>
          </p:cNvSpPr>
          <p:nvPr/>
        </p:nvSpPr>
        <p:spPr bwMode="auto">
          <a:xfrm>
            <a:off x="214282" y="3855077"/>
            <a:ext cx="4245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 </a:t>
            </a:r>
            <a:endParaRPr lang="ru-RU"/>
          </a:p>
        </p:txBody>
      </p:sp>
      <p:graphicFrame>
        <p:nvGraphicFramePr>
          <p:cNvPr id="128" name="Object 58"/>
          <p:cNvGraphicFramePr>
            <a:graphicFrameLocks noGrp="1" noChangeAspect="1"/>
          </p:cNvGraphicFramePr>
          <p:nvPr>
            <p:ph sz="half" idx="1"/>
          </p:nvPr>
        </p:nvGraphicFramePr>
        <p:xfrm>
          <a:off x="6351588" y="2214563"/>
          <a:ext cx="17018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4" name="Формула" r:id="rId4" imgW="1028520" imgH="431640" progId="Equation.3">
                  <p:embed/>
                </p:oleObj>
              </mc:Choice>
              <mc:Fallback>
                <p:oleObj name="Формула" r:id="rId4" imgW="1028520" imgH="43164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2214563"/>
                        <a:ext cx="17018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" name="Line 65"/>
          <p:cNvSpPr>
            <a:spLocks noChangeShapeType="1"/>
          </p:cNvSpPr>
          <p:nvPr/>
        </p:nvSpPr>
        <p:spPr bwMode="auto">
          <a:xfrm flipH="1">
            <a:off x="7605681" y="2720100"/>
            <a:ext cx="806303" cy="58665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131" name="Group 30"/>
          <p:cNvGrpSpPr>
            <a:grpSpLocks/>
          </p:cNvGrpSpPr>
          <p:nvPr/>
        </p:nvGrpSpPr>
        <p:grpSpPr bwMode="auto">
          <a:xfrm>
            <a:off x="-428660" y="3500438"/>
            <a:ext cx="8832687" cy="782200"/>
            <a:chOff x="-432" y="1392"/>
            <a:chExt cx="5784" cy="576"/>
          </a:xfrm>
        </p:grpSpPr>
        <p:grpSp>
          <p:nvGrpSpPr>
            <p:cNvPr id="134" name="Group 32"/>
            <p:cNvGrpSpPr>
              <a:grpSpLocks/>
            </p:cNvGrpSpPr>
            <p:nvPr/>
          </p:nvGrpSpPr>
          <p:grpSpPr bwMode="auto">
            <a:xfrm>
              <a:off x="-432" y="1536"/>
              <a:ext cx="5568" cy="432"/>
              <a:chOff x="-336" y="2064"/>
              <a:chExt cx="5568" cy="432"/>
            </a:xfrm>
          </p:grpSpPr>
          <p:grpSp>
            <p:nvGrpSpPr>
              <p:cNvPr id="138" name="Group 33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142" name="Freeform 34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" name="Freeform 35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9" name="Group 36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140" name="Freeform 37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1" name="Freeform 38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28575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aphicFrame>
          <p:nvGraphicFramePr>
            <p:cNvPr id="133" name="Object 42"/>
            <p:cNvGraphicFramePr>
              <a:graphicFrameLocks noChangeAspect="1"/>
            </p:cNvGraphicFramePr>
            <p:nvPr/>
          </p:nvGraphicFramePr>
          <p:xfrm>
            <a:off x="4800" y="1392"/>
            <a:ext cx="552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45" name="Формула" r:id="rId6" imgW="571252" imgH="203112" progId="Equation.3">
                    <p:embed/>
                  </p:oleObj>
                </mc:Choice>
                <mc:Fallback>
                  <p:oleObj name="Формула" r:id="rId6" imgW="571252" imgH="203112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1392"/>
                          <a:ext cx="552" cy="1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4" name="Group 44"/>
          <p:cNvGrpSpPr>
            <a:grpSpLocks/>
          </p:cNvGrpSpPr>
          <p:nvPr/>
        </p:nvGrpSpPr>
        <p:grpSpPr bwMode="auto">
          <a:xfrm>
            <a:off x="-357222" y="3000372"/>
            <a:ext cx="12680953" cy="1890319"/>
            <a:chOff x="-336" y="2064"/>
            <a:chExt cx="8352" cy="432"/>
          </a:xfrm>
        </p:grpSpPr>
        <p:grpSp>
          <p:nvGrpSpPr>
            <p:cNvPr id="145" name="Group 45"/>
            <p:cNvGrpSpPr>
              <a:grpSpLocks/>
            </p:cNvGrpSpPr>
            <p:nvPr/>
          </p:nvGrpSpPr>
          <p:grpSpPr bwMode="auto">
            <a:xfrm>
              <a:off x="-336" y="2064"/>
              <a:ext cx="5568" cy="432"/>
              <a:chOff x="-336" y="2064"/>
              <a:chExt cx="5568" cy="432"/>
            </a:xfrm>
          </p:grpSpPr>
          <p:grpSp>
            <p:nvGrpSpPr>
              <p:cNvPr id="149" name="Group 46"/>
              <p:cNvGrpSpPr>
                <a:grpSpLocks/>
              </p:cNvGrpSpPr>
              <p:nvPr/>
            </p:nvGrpSpPr>
            <p:grpSpPr bwMode="auto">
              <a:xfrm>
                <a:off x="-336" y="2064"/>
                <a:ext cx="2784" cy="432"/>
                <a:chOff x="-336" y="2064"/>
                <a:chExt cx="2784" cy="432"/>
              </a:xfrm>
            </p:grpSpPr>
            <p:sp>
              <p:nvSpPr>
                <p:cNvPr id="153" name="Freeform 47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" name="Freeform 48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0" name="Group 49"/>
              <p:cNvGrpSpPr>
                <a:grpSpLocks/>
              </p:cNvGrpSpPr>
              <p:nvPr/>
            </p:nvGrpSpPr>
            <p:grpSpPr bwMode="auto">
              <a:xfrm>
                <a:off x="2448" y="2064"/>
                <a:ext cx="2784" cy="432"/>
                <a:chOff x="-336" y="2064"/>
                <a:chExt cx="2784" cy="432"/>
              </a:xfrm>
            </p:grpSpPr>
            <p:sp>
              <p:nvSpPr>
                <p:cNvPr id="151" name="Freeform 50"/>
                <p:cNvSpPr>
                  <a:spLocks/>
                </p:cNvSpPr>
                <p:nvPr/>
              </p:nvSpPr>
              <p:spPr bwMode="auto">
                <a:xfrm>
                  <a:off x="105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" name="Freeform 51"/>
                <p:cNvSpPr>
                  <a:spLocks/>
                </p:cNvSpPr>
                <p:nvPr/>
              </p:nvSpPr>
              <p:spPr bwMode="auto">
                <a:xfrm>
                  <a:off x="-336" y="2064"/>
                  <a:ext cx="1392" cy="432"/>
                </a:xfrm>
                <a:custGeom>
                  <a:avLst/>
                  <a:gdLst>
                    <a:gd name="T0" fmla="*/ 0 w 1392"/>
                    <a:gd name="T1" fmla="*/ 192 h 432"/>
                    <a:gd name="T2" fmla="*/ 336 w 1392"/>
                    <a:gd name="T3" fmla="*/ 0 h 432"/>
                    <a:gd name="T4" fmla="*/ 672 w 1392"/>
                    <a:gd name="T5" fmla="*/ 192 h 432"/>
                    <a:gd name="T6" fmla="*/ 1056 w 1392"/>
                    <a:gd name="T7" fmla="*/ 432 h 432"/>
                    <a:gd name="T8" fmla="*/ 1392 w 1392"/>
                    <a:gd name="T9" fmla="*/ 192 h 4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92"/>
                    <a:gd name="T16" fmla="*/ 0 h 432"/>
                    <a:gd name="T17" fmla="*/ 1392 w 1392"/>
                    <a:gd name="T18" fmla="*/ 432 h 4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92" h="432">
                      <a:moveTo>
                        <a:pt x="0" y="192"/>
                      </a:moveTo>
                      <a:cubicBezTo>
                        <a:pt x="112" y="96"/>
                        <a:pt x="224" y="0"/>
                        <a:pt x="336" y="0"/>
                      </a:cubicBezTo>
                      <a:cubicBezTo>
                        <a:pt x="448" y="0"/>
                        <a:pt x="552" y="120"/>
                        <a:pt x="672" y="192"/>
                      </a:cubicBezTo>
                      <a:cubicBezTo>
                        <a:pt x="792" y="264"/>
                        <a:pt x="936" y="432"/>
                        <a:pt x="1056" y="432"/>
                      </a:cubicBezTo>
                      <a:cubicBezTo>
                        <a:pt x="1176" y="432"/>
                        <a:pt x="1336" y="232"/>
                        <a:pt x="1392" y="192"/>
                      </a:cubicBezTo>
                    </a:path>
                  </a:pathLst>
                </a:custGeom>
                <a:noFill/>
                <a:ln w="19050">
                  <a:solidFill>
                    <a:srgbClr val="0066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47" name="Freeform 53"/>
            <p:cNvSpPr>
              <a:spLocks/>
            </p:cNvSpPr>
            <p:nvPr/>
          </p:nvSpPr>
          <p:spPr bwMode="auto">
            <a:xfrm>
              <a:off x="6624" y="2064"/>
              <a:ext cx="1392" cy="432"/>
            </a:xfrm>
            <a:custGeom>
              <a:avLst/>
              <a:gdLst>
                <a:gd name="T0" fmla="*/ 0 w 1392"/>
                <a:gd name="T1" fmla="*/ 192 h 432"/>
                <a:gd name="T2" fmla="*/ 336 w 1392"/>
                <a:gd name="T3" fmla="*/ 0 h 432"/>
                <a:gd name="T4" fmla="*/ 672 w 1392"/>
                <a:gd name="T5" fmla="*/ 192 h 432"/>
                <a:gd name="T6" fmla="*/ 1056 w 1392"/>
                <a:gd name="T7" fmla="*/ 432 h 432"/>
                <a:gd name="T8" fmla="*/ 1392 w 1392"/>
                <a:gd name="T9" fmla="*/ 192 h 4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2"/>
                <a:gd name="T16" fmla="*/ 0 h 432"/>
                <a:gd name="T17" fmla="*/ 1392 w 1392"/>
                <a:gd name="T18" fmla="*/ 432 h 4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2" h="432">
                  <a:moveTo>
                    <a:pt x="0" y="192"/>
                  </a:moveTo>
                  <a:cubicBezTo>
                    <a:pt x="112" y="96"/>
                    <a:pt x="224" y="0"/>
                    <a:pt x="336" y="0"/>
                  </a:cubicBezTo>
                  <a:cubicBezTo>
                    <a:pt x="448" y="0"/>
                    <a:pt x="552" y="120"/>
                    <a:pt x="672" y="192"/>
                  </a:cubicBezTo>
                  <a:cubicBezTo>
                    <a:pt x="792" y="264"/>
                    <a:pt x="936" y="432"/>
                    <a:pt x="1056" y="432"/>
                  </a:cubicBezTo>
                  <a:cubicBezTo>
                    <a:pt x="1176" y="432"/>
                    <a:pt x="1336" y="232"/>
                    <a:pt x="1392" y="192"/>
                  </a:cubicBez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6" name="Group 20"/>
          <p:cNvGrpSpPr>
            <a:grpSpLocks/>
          </p:cNvGrpSpPr>
          <p:nvPr/>
        </p:nvGrpSpPr>
        <p:grpSpPr bwMode="auto">
          <a:xfrm>
            <a:off x="-357222" y="3000372"/>
            <a:ext cx="8453969" cy="1890319"/>
            <a:chOff x="-336" y="2064"/>
            <a:chExt cx="5568" cy="432"/>
          </a:xfrm>
        </p:grpSpPr>
        <p:grpSp>
          <p:nvGrpSpPr>
            <p:cNvPr id="160" name="Group 21"/>
            <p:cNvGrpSpPr>
              <a:grpSpLocks/>
            </p:cNvGrpSpPr>
            <p:nvPr/>
          </p:nvGrpSpPr>
          <p:grpSpPr bwMode="auto">
            <a:xfrm>
              <a:off x="-336" y="2064"/>
              <a:ext cx="2784" cy="432"/>
              <a:chOff x="-336" y="2064"/>
              <a:chExt cx="2784" cy="432"/>
            </a:xfrm>
          </p:grpSpPr>
          <p:sp>
            <p:nvSpPr>
              <p:cNvPr id="164" name="Freeform 22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" name="Freeform 23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1" name="Group 24"/>
            <p:cNvGrpSpPr>
              <a:grpSpLocks/>
            </p:cNvGrpSpPr>
            <p:nvPr/>
          </p:nvGrpSpPr>
          <p:grpSpPr bwMode="auto">
            <a:xfrm>
              <a:off x="2448" y="2064"/>
              <a:ext cx="2784" cy="432"/>
              <a:chOff x="-336" y="2064"/>
              <a:chExt cx="2784" cy="432"/>
            </a:xfrm>
          </p:grpSpPr>
          <p:sp>
            <p:nvSpPr>
              <p:cNvPr id="162" name="Freeform 25"/>
              <p:cNvSpPr>
                <a:spLocks/>
              </p:cNvSpPr>
              <p:nvPr/>
            </p:nvSpPr>
            <p:spPr bwMode="auto">
              <a:xfrm>
                <a:off x="105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" name="Freeform 26"/>
              <p:cNvSpPr>
                <a:spLocks/>
              </p:cNvSpPr>
              <p:nvPr/>
            </p:nvSpPr>
            <p:spPr bwMode="auto">
              <a:xfrm>
                <a:off x="-336" y="2064"/>
                <a:ext cx="1392" cy="432"/>
              </a:xfrm>
              <a:custGeom>
                <a:avLst/>
                <a:gdLst>
                  <a:gd name="T0" fmla="*/ 0 w 1392"/>
                  <a:gd name="T1" fmla="*/ 192 h 432"/>
                  <a:gd name="T2" fmla="*/ 336 w 1392"/>
                  <a:gd name="T3" fmla="*/ 0 h 432"/>
                  <a:gd name="T4" fmla="*/ 672 w 1392"/>
                  <a:gd name="T5" fmla="*/ 192 h 432"/>
                  <a:gd name="T6" fmla="*/ 1056 w 1392"/>
                  <a:gd name="T7" fmla="*/ 432 h 432"/>
                  <a:gd name="T8" fmla="*/ 1392 w 1392"/>
                  <a:gd name="T9" fmla="*/ 192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92"/>
                  <a:gd name="T16" fmla="*/ 0 h 432"/>
                  <a:gd name="T17" fmla="*/ 1392 w 1392"/>
                  <a:gd name="T18" fmla="*/ 432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92" h="432">
                    <a:moveTo>
                      <a:pt x="0" y="192"/>
                    </a:moveTo>
                    <a:cubicBezTo>
                      <a:pt x="112" y="96"/>
                      <a:pt x="224" y="0"/>
                      <a:pt x="336" y="0"/>
                    </a:cubicBezTo>
                    <a:cubicBezTo>
                      <a:pt x="448" y="0"/>
                      <a:pt x="552" y="120"/>
                      <a:pt x="672" y="192"/>
                    </a:cubicBezTo>
                    <a:cubicBezTo>
                      <a:pt x="792" y="264"/>
                      <a:pt x="936" y="432"/>
                      <a:pt x="1056" y="432"/>
                    </a:cubicBezTo>
                    <a:cubicBezTo>
                      <a:pt x="1176" y="432"/>
                      <a:pt x="1336" y="232"/>
                      <a:pt x="1392" y="192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aphicFrame>
        <p:nvGraphicFramePr>
          <p:cNvPr id="116" name="Object 58"/>
          <p:cNvGraphicFramePr>
            <a:graphicFrameLocks noChangeAspect="1"/>
          </p:cNvGraphicFramePr>
          <p:nvPr/>
        </p:nvGraphicFramePr>
        <p:xfrm>
          <a:off x="357157" y="214290"/>
          <a:ext cx="1885941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6" name="Формула" r:id="rId8" imgW="1028520" imgH="431640" progId="Equation.3">
                  <p:embed/>
                </p:oleObj>
              </mc:Choice>
              <mc:Fallback>
                <p:oleObj name="Формула" r:id="rId8" imgW="1028520" imgH="4316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7" y="214290"/>
                        <a:ext cx="1885941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Стрелка вправо 57">
            <a:hlinkClick r:id="rId9" action="ppaction://hlinksldjump"/>
          </p:cNvPr>
          <p:cNvSpPr/>
          <p:nvPr/>
        </p:nvSpPr>
        <p:spPr>
          <a:xfrm flipH="1">
            <a:off x="214282" y="6286520"/>
            <a:ext cx="571504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6272E-6 L 0.05035 -0.0009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2" descr="Копия Коо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928670"/>
            <a:ext cx="8286808" cy="544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Freeform 43"/>
          <p:cNvSpPr>
            <a:spLocks/>
          </p:cNvSpPr>
          <p:nvPr/>
        </p:nvSpPr>
        <p:spPr bwMode="auto">
          <a:xfrm>
            <a:off x="-2143172" y="3286124"/>
            <a:ext cx="10947401" cy="785813"/>
          </a:xfrm>
          <a:custGeom>
            <a:avLst/>
            <a:gdLst>
              <a:gd name="T0" fmla="*/ 0 w 6896"/>
              <a:gd name="T1" fmla="*/ 2147483647 h 469"/>
              <a:gd name="T2" fmla="*/ 2147483647 w 6896"/>
              <a:gd name="T3" fmla="*/ 2147483647 h 469"/>
              <a:gd name="T4" fmla="*/ 2147483647 w 6896"/>
              <a:gd name="T5" fmla="*/ 2147483647 h 469"/>
              <a:gd name="T6" fmla="*/ 2147483647 w 6896"/>
              <a:gd name="T7" fmla="*/ 2147483647 h 469"/>
              <a:gd name="T8" fmla="*/ 2147483647 w 6896"/>
              <a:gd name="T9" fmla="*/ 2147483647 h 469"/>
              <a:gd name="T10" fmla="*/ 2147483647 w 6896"/>
              <a:gd name="T11" fmla="*/ 0 h 469"/>
              <a:gd name="T12" fmla="*/ 2147483647 w 6896"/>
              <a:gd name="T13" fmla="*/ 2147483647 h 469"/>
              <a:gd name="T14" fmla="*/ 2147483647 w 6896"/>
              <a:gd name="T15" fmla="*/ 2147483647 h 469"/>
              <a:gd name="T16" fmla="*/ 2147483647 w 6896"/>
              <a:gd name="T17" fmla="*/ 2147483647 h 469"/>
              <a:gd name="T18" fmla="*/ 2147483647 w 6896"/>
              <a:gd name="T19" fmla="*/ 2147483647 h 4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896"/>
              <a:gd name="T31" fmla="*/ 0 h 469"/>
              <a:gd name="T32" fmla="*/ 6896 w 6896"/>
              <a:gd name="T33" fmla="*/ 469 h 4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896" h="469">
                <a:moveTo>
                  <a:pt x="0" y="469"/>
                </a:moveTo>
                <a:cubicBezTo>
                  <a:pt x="116" y="392"/>
                  <a:pt x="445" y="6"/>
                  <a:pt x="688" y="5"/>
                </a:cubicBezTo>
                <a:cubicBezTo>
                  <a:pt x="931" y="4"/>
                  <a:pt x="1197" y="462"/>
                  <a:pt x="1460" y="462"/>
                </a:cubicBezTo>
                <a:cubicBezTo>
                  <a:pt x="1723" y="462"/>
                  <a:pt x="1999" y="5"/>
                  <a:pt x="2264" y="5"/>
                </a:cubicBezTo>
                <a:cubicBezTo>
                  <a:pt x="2529" y="5"/>
                  <a:pt x="2783" y="463"/>
                  <a:pt x="3048" y="462"/>
                </a:cubicBezTo>
                <a:cubicBezTo>
                  <a:pt x="3313" y="461"/>
                  <a:pt x="3591" y="0"/>
                  <a:pt x="3856" y="0"/>
                </a:cubicBezTo>
                <a:cubicBezTo>
                  <a:pt x="4121" y="0"/>
                  <a:pt x="4376" y="460"/>
                  <a:pt x="4640" y="461"/>
                </a:cubicBezTo>
                <a:cubicBezTo>
                  <a:pt x="4904" y="462"/>
                  <a:pt x="5173" y="5"/>
                  <a:pt x="5440" y="5"/>
                </a:cubicBezTo>
                <a:cubicBezTo>
                  <a:pt x="5707" y="5"/>
                  <a:pt x="5997" y="461"/>
                  <a:pt x="6240" y="461"/>
                </a:cubicBezTo>
                <a:cubicBezTo>
                  <a:pt x="6483" y="461"/>
                  <a:pt x="6759" y="100"/>
                  <a:pt x="6896" y="5"/>
                </a:cubicBez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" name="Freeform 43"/>
          <p:cNvSpPr>
            <a:spLocks/>
          </p:cNvSpPr>
          <p:nvPr/>
        </p:nvSpPr>
        <p:spPr bwMode="auto">
          <a:xfrm>
            <a:off x="-2143172" y="3286124"/>
            <a:ext cx="10947401" cy="744538"/>
          </a:xfrm>
          <a:custGeom>
            <a:avLst/>
            <a:gdLst>
              <a:gd name="T0" fmla="*/ 0 w 6896"/>
              <a:gd name="T1" fmla="*/ 2147483647 h 469"/>
              <a:gd name="T2" fmla="*/ 2147483647 w 6896"/>
              <a:gd name="T3" fmla="*/ 2147483647 h 469"/>
              <a:gd name="T4" fmla="*/ 2147483647 w 6896"/>
              <a:gd name="T5" fmla="*/ 2147483647 h 469"/>
              <a:gd name="T6" fmla="*/ 2147483647 w 6896"/>
              <a:gd name="T7" fmla="*/ 2147483647 h 469"/>
              <a:gd name="T8" fmla="*/ 2147483647 w 6896"/>
              <a:gd name="T9" fmla="*/ 2147483647 h 469"/>
              <a:gd name="T10" fmla="*/ 2147483647 w 6896"/>
              <a:gd name="T11" fmla="*/ 0 h 469"/>
              <a:gd name="T12" fmla="*/ 2147483647 w 6896"/>
              <a:gd name="T13" fmla="*/ 2147483647 h 469"/>
              <a:gd name="T14" fmla="*/ 2147483647 w 6896"/>
              <a:gd name="T15" fmla="*/ 2147483647 h 469"/>
              <a:gd name="T16" fmla="*/ 2147483647 w 6896"/>
              <a:gd name="T17" fmla="*/ 2147483647 h 469"/>
              <a:gd name="T18" fmla="*/ 2147483647 w 6896"/>
              <a:gd name="T19" fmla="*/ 2147483647 h 4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896"/>
              <a:gd name="T31" fmla="*/ 0 h 469"/>
              <a:gd name="T32" fmla="*/ 6896 w 6896"/>
              <a:gd name="T33" fmla="*/ 469 h 4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896" h="469">
                <a:moveTo>
                  <a:pt x="0" y="469"/>
                </a:moveTo>
                <a:cubicBezTo>
                  <a:pt x="116" y="392"/>
                  <a:pt x="445" y="6"/>
                  <a:pt x="688" y="5"/>
                </a:cubicBezTo>
                <a:cubicBezTo>
                  <a:pt x="931" y="4"/>
                  <a:pt x="1197" y="462"/>
                  <a:pt x="1460" y="462"/>
                </a:cubicBezTo>
                <a:cubicBezTo>
                  <a:pt x="1723" y="462"/>
                  <a:pt x="1999" y="5"/>
                  <a:pt x="2264" y="5"/>
                </a:cubicBezTo>
                <a:cubicBezTo>
                  <a:pt x="2529" y="5"/>
                  <a:pt x="2783" y="463"/>
                  <a:pt x="3048" y="462"/>
                </a:cubicBezTo>
                <a:cubicBezTo>
                  <a:pt x="3313" y="461"/>
                  <a:pt x="3591" y="0"/>
                  <a:pt x="3856" y="0"/>
                </a:cubicBezTo>
                <a:cubicBezTo>
                  <a:pt x="4121" y="0"/>
                  <a:pt x="4376" y="460"/>
                  <a:pt x="4640" y="461"/>
                </a:cubicBezTo>
                <a:cubicBezTo>
                  <a:pt x="4904" y="462"/>
                  <a:pt x="5173" y="5"/>
                  <a:pt x="5440" y="5"/>
                </a:cubicBezTo>
                <a:cubicBezTo>
                  <a:pt x="5707" y="5"/>
                  <a:pt x="5997" y="461"/>
                  <a:pt x="6240" y="461"/>
                </a:cubicBezTo>
                <a:cubicBezTo>
                  <a:pt x="6483" y="461"/>
                  <a:pt x="6759" y="100"/>
                  <a:pt x="6896" y="5"/>
                </a:cubicBezTo>
              </a:path>
            </a:pathLst>
          </a:cu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60" name="Прямоугольник 65"/>
          <p:cNvSpPr>
            <a:spLocks noChangeArrowheads="1"/>
          </p:cNvSpPr>
          <p:nvPr/>
        </p:nvSpPr>
        <p:spPr bwMode="auto">
          <a:xfrm>
            <a:off x="1357313" y="2786058"/>
            <a:ext cx="2643187" cy="54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rgbClr val="00CC00"/>
                </a:solidFill>
                <a:latin typeface="Times New Roman" pitchFamily="18" charset="0"/>
              </a:rPr>
              <a:t>y=</a:t>
            </a:r>
            <a:r>
              <a:rPr lang="en-US" sz="4400" dirty="0" err="1" smtClean="0">
                <a:solidFill>
                  <a:srgbClr val="00CC00"/>
                </a:solidFill>
                <a:latin typeface="Times New Roman" pitchFamily="18" charset="0"/>
              </a:rPr>
              <a:t>cos</a:t>
            </a:r>
            <a:r>
              <a:rPr lang="en-US" sz="4400" dirty="0" smtClean="0">
                <a:solidFill>
                  <a:srgbClr val="00CC00"/>
                </a:solidFill>
                <a:latin typeface="Times New Roman" pitchFamily="18" charset="0"/>
              </a:rPr>
              <a:t>(x+</a:t>
            </a:r>
            <a:r>
              <a:rPr lang="el-GR" sz="4400" dirty="0">
                <a:solidFill>
                  <a:srgbClr val="00CC00"/>
                </a:solidFill>
                <a:latin typeface="Times New Roman" pitchFamily="18" charset="0"/>
              </a:rPr>
              <a:t>π/</a:t>
            </a:r>
            <a:r>
              <a:rPr lang="ru-RU" sz="4400" dirty="0">
                <a:solidFill>
                  <a:srgbClr val="00CC00"/>
                </a:solidFill>
                <a:latin typeface="Times New Roman" pitchFamily="18" charset="0"/>
              </a:rPr>
              <a:t>3</a:t>
            </a:r>
            <a:r>
              <a:rPr lang="en-US" sz="4400" dirty="0">
                <a:solidFill>
                  <a:srgbClr val="00CC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9961" name="Прямоугольник 68"/>
          <p:cNvSpPr>
            <a:spLocks noChangeArrowheads="1"/>
          </p:cNvSpPr>
          <p:nvPr/>
        </p:nvSpPr>
        <p:spPr bwMode="auto">
          <a:xfrm>
            <a:off x="4075113" y="2500306"/>
            <a:ext cx="4354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</a:rPr>
              <a:t>y=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</a:rPr>
              <a:t>cos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</a:rPr>
              <a:t>(x-</a:t>
            </a:r>
            <a:r>
              <a:rPr lang="el-GR" sz="4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l-GR" sz="4800" dirty="0">
                <a:solidFill>
                  <a:srgbClr val="FF0000"/>
                </a:solidFill>
                <a:latin typeface="Times New Roman" pitchFamily="18" charset="0"/>
              </a:rPr>
              <a:t>π/</a:t>
            </a:r>
            <a:r>
              <a:rPr lang="ru-RU" sz="4800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</a:rPr>
              <a:t>)</a:t>
            </a:r>
            <a:endParaRPr lang="ru-RU" sz="4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0" name="Freeform 43"/>
          <p:cNvSpPr>
            <a:spLocks/>
          </p:cNvSpPr>
          <p:nvPr/>
        </p:nvSpPr>
        <p:spPr bwMode="auto">
          <a:xfrm>
            <a:off x="-2071734" y="3286124"/>
            <a:ext cx="10947401" cy="785813"/>
          </a:xfrm>
          <a:custGeom>
            <a:avLst/>
            <a:gdLst>
              <a:gd name="T0" fmla="*/ 0 w 6896"/>
              <a:gd name="T1" fmla="*/ 2147483647 h 469"/>
              <a:gd name="T2" fmla="*/ 2147483647 w 6896"/>
              <a:gd name="T3" fmla="*/ 2147483647 h 469"/>
              <a:gd name="T4" fmla="*/ 2147483647 w 6896"/>
              <a:gd name="T5" fmla="*/ 2147483647 h 469"/>
              <a:gd name="T6" fmla="*/ 2147483647 w 6896"/>
              <a:gd name="T7" fmla="*/ 2147483647 h 469"/>
              <a:gd name="T8" fmla="*/ 2147483647 w 6896"/>
              <a:gd name="T9" fmla="*/ 2147483647 h 469"/>
              <a:gd name="T10" fmla="*/ 2147483647 w 6896"/>
              <a:gd name="T11" fmla="*/ 0 h 469"/>
              <a:gd name="T12" fmla="*/ 2147483647 w 6896"/>
              <a:gd name="T13" fmla="*/ 2147483647 h 469"/>
              <a:gd name="T14" fmla="*/ 2147483647 w 6896"/>
              <a:gd name="T15" fmla="*/ 2147483647 h 469"/>
              <a:gd name="T16" fmla="*/ 2147483647 w 6896"/>
              <a:gd name="T17" fmla="*/ 2147483647 h 469"/>
              <a:gd name="T18" fmla="*/ 2147483647 w 6896"/>
              <a:gd name="T19" fmla="*/ 2147483647 h 46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896"/>
              <a:gd name="T31" fmla="*/ 0 h 469"/>
              <a:gd name="T32" fmla="*/ 6896 w 6896"/>
              <a:gd name="T33" fmla="*/ 469 h 46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896" h="469">
                <a:moveTo>
                  <a:pt x="0" y="469"/>
                </a:moveTo>
                <a:cubicBezTo>
                  <a:pt x="116" y="392"/>
                  <a:pt x="445" y="6"/>
                  <a:pt x="688" y="5"/>
                </a:cubicBezTo>
                <a:cubicBezTo>
                  <a:pt x="931" y="4"/>
                  <a:pt x="1197" y="462"/>
                  <a:pt x="1460" y="462"/>
                </a:cubicBezTo>
                <a:cubicBezTo>
                  <a:pt x="1723" y="462"/>
                  <a:pt x="1999" y="5"/>
                  <a:pt x="2264" y="5"/>
                </a:cubicBezTo>
                <a:cubicBezTo>
                  <a:pt x="2529" y="5"/>
                  <a:pt x="2783" y="463"/>
                  <a:pt x="3048" y="462"/>
                </a:cubicBezTo>
                <a:cubicBezTo>
                  <a:pt x="3313" y="461"/>
                  <a:pt x="3591" y="0"/>
                  <a:pt x="3856" y="0"/>
                </a:cubicBezTo>
                <a:cubicBezTo>
                  <a:pt x="4121" y="0"/>
                  <a:pt x="4376" y="460"/>
                  <a:pt x="4640" y="461"/>
                </a:cubicBezTo>
                <a:cubicBezTo>
                  <a:pt x="4904" y="462"/>
                  <a:pt x="5173" y="5"/>
                  <a:pt x="5440" y="5"/>
                </a:cubicBezTo>
                <a:cubicBezTo>
                  <a:pt x="5707" y="5"/>
                  <a:pt x="5997" y="461"/>
                  <a:pt x="6240" y="461"/>
                </a:cubicBezTo>
                <a:cubicBezTo>
                  <a:pt x="6483" y="461"/>
                  <a:pt x="6759" y="100"/>
                  <a:pt x="6896" y="5"/>
                </a:cubicBezTo>
              </a:path>
            </a:pathLst>
          </a:custGeom>
          <a:noFill/>
          <a:ln w="127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4500562" y="1214422"/>
            <a:ext cx="242889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latin typeface="Times New Roman" pitchFamily="18" charset="0"/>
              </a:rPr>
              <a:t>y=</a:t>
            </a:r>
            <a:r>
              <a:rPr lang="en-US" sz="4000" dirty="0" err="1" smtClean="0">
                <a:latin typeface="Times New Roman" pitchFamily="18" charset="0"/>
              </a:rPr>
              <a:t>cosx</a:t>
            </a:r>
            <a:endParaRPr lang="ru-RU" sz="4000" dirty="0">
              <a:latin typeface="Times New Roman" pitchFamily="18" charset="0"/>
            </a:endParaRPr>
          </a:p>
        </p:txBody>
      </p:sp>
      <p:sp>
        <p:nvSpPr>
          <p:cNvPr id="62" name="Стрелка вправо 61">
            <a:hlinkClick r:id="rId3" action="ppaction://hlinksldjump"/>
          </p:cNvPr>
          <p:cNvSpPr/>
          <p:nvPr/>
        </p:nvSpPr>
        <p:spPr>
          <a:xfrm flipH="1">
            <a:off x="285720" y="6286520"/>
            <a:ext cx="42862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457E-6 L 0.03941 2.77457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609E-6 L -0.03941 4.460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39960" grpId="0"/>
      <p:bldP spid="39960" grpId="1"/>
      <p:bldP spid="39961" grpId="0"/>
      <p:bldP spid="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900113" y="1484313"/>
            <a:ext cx="7978775" cy="4646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                                      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357158" y="857232"/>
            <a:ext cx="855505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Rectangle 2"/>
          <p:cNvSpPr txBox="1">
            <a:spLocks noChangeArrowheads="1"/>
          </p:cNvSpPr>
          <p:nvPr/>
        </p:nvSpPr>
        <p:spPr bwMode="auto">
          <a:xfrm>
            <a:off x="94772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1" name="Picture 2" descr="Копия Коо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5585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" name="Rectangle 5"/>
          <p:cNvSpPr>
            <a:spLocks noChangeArrowheads="1"/>
          </p:cNvSpPr>
          <p:nvPr/>
        </p:nvSpPr>
        <p:spPr bwMode="auto">
          <a:xfrm>
            <a:off x="214282" y="2970033"/>
            <a:ext cx="177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124" name="Rectangle 6"/>
          <p:cNvSpPr>
            <a:spLocks noChangeArrowheads="1"/>
          </p:cNvSpPr>
          <p:nvPr/>
        </p:nvSpPr>
        <p:spPr bwMode="auto">
          <a:xfrm>
            <a:off x="214283" y="3380414"/>
            <a:ext cx="3833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125" name="Rectangle 7"/>
          <p:cNvSpPr>
            <a:spLocks noChangeArrowheads="1"/>
          </p:cNvSpPr>
          <p:nvPr/>
        </p:nvSpPr>
        <p:spPr bwMode="auto">
          <a:xfrm>
            <a:off x="214282" y="3855077"/>
            <a:ext cx="4245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  </a:t>
            </a:r>
            <a:endParaRPr lang="ru-RU"/>
          </a:p>
        </p:txBody>
      </p:sp>
      <p:sp>
        <p:nvSpPr>
          <p:cNvPr id="38" name="Freeform 59"/>
          <p:cNvSpPr>
            <a:spLocks/>
          </p:cNvSpPr>
          <p:nvPr/>
        </p:nvSpPr>
        <p:spPr bwMode="auto">
          <a:xfrm>
            <a:off x="-500098" y="3071810"/>
            <a:ext cx="10072758" cy="1500198"/>
          </a:xfrm>
          <a:custGeom>
            <a:avLst/>
            <a:gdLst>
              <a:gd name="T0" fmla="*/ 0 w 6928"/>
              <a:gd name="T1" fmla="*/ 2147483647 h 952"/>
              <a:gd name="T2" fmla="*/ 2147483647 w 6928"/>
              <a:gd name="T3" fmla="*/ 2147483647 h 952"/>
              <a:gd name="T4" fmla="*/ 2147483647 w 6928"/>
              <a:gd name="T5" fmla="*/ 2147483647 h 952"/>
              <a:gd name="T6" fmla="*/ 2147483647 w 6928"/>
              <a:gd name="T7" fmla="*/ 2147483647 h 952"/>
              <a:gd name="T8" fmla="*/ 2147483647 w 6928"/>
              <a:gd name="T9" fmla="*/ 2147483647 h 952"/>
              <a:gd name="T10" fmla="*/ 2147483647 w 6928"/>
              <a:gd name="T11" fmla="*/ 2147483647 h 952"/>
              <a:gd name="T12" fmla="*/ 2147483647 w 6928"/>
              <a:gd name="T13" fmla="*/ 2147483647 h 952"/>
              <a:gd name="T14" fmla="*/ 2147483647 w 6928"/>
              <a:gd name="T15" fmla="*/ 2147483647 h 952"/>
              <a:gd name="T16" fmla="*/ 2147483647 w 6928"/>
              <a:gd name="T17" fmla="*/ 2147483647 h 952"/>
              <a:gd name="T18" fmla="*/ 2147483647 w 6928"/>
              <a:gd name="T19" fmla="*/ 2147483647 h 952"/>
              <a:gd name="T20" fmla="*/ 2147483647 w 6928"/>
              <a:gd name="T21" fmla="*/ 2147483647 h 9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28"/>
              <a:gd name="T34" fmla="*/ 0 h 952"/>
              <a:gd name="T35" fmla="*/ 6928 w 6928"/>
              <a:gd name="T36" fmla="*/ 952 h 9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28" h="952">
                <a:moveTo>
                  <a:pt x="0" y="14"/>
                </a:moveTo>
                <a:cubicBezTo>
                  <a:pt x="104" y="170"/>
                  <a:pt x="379" y="948"/>
                  <a:pt x="616" y="950"/>
                </a:cubicBezTo>
                <a:cubicBezTo>
                  <a:pt x="853" y="952"/>
                  <a:pt x="1155" y="25"/>
                  <a:pt x="1420" y="25"/>
                </a:cubicBezTo>
                <a:cubicBezTo>
                  <a:pt x="1685" y="25"/>
                  <a:pt x="1946" y="950"/>
                  <a:pt x="2208" y="950"/>
                </a:cubicBezTo>
                <a:cubicBezTo>
                  <a:pt x="2470" y="950"/>
                  <a:pt x="2728" y="23"/>
                  <a:pt x="2995" y="22"/>
                </a:cubicBezTo>
                <a:cubicBezTo>
                  <a:pt x="3262" y="21"/>
                  <a:pt x="3543" y="945"/>
                  <a:pt x="3808" y="946"/>
                </a:cubicBezTo>
                <a:cubicBezTo>
                  <a:pt x="4073" y="947"/>
                  <a:pt x="4318" y="31"/>
                  <a:pt x="4584" y="30"/>
                </a:cubicBezTo>
                <a:cubicBezTo>
                  <a:pt x="4850" y="29"/>
                  <a:pt x="5149" y="941"/>
                  <a:pt x="5404" y="940"/>
                </a:cubicBezTo>
                <a:cubicBezTo>
                  <a:pt x="5659" y="939"/>
                  <a:pt x="5894" y="50"/>
                  <a:pt x="6115" y="25"/>
                </a:cubicBezTo>
                <a:cubicBezTo>
                  <a:pt x="6336" y="0"/>
                  <a:pt x="6592" y="677"/>
                  <a:pt x="6728" y="790"/>
                </a:cubicBezTo>
                <a:cubicBezTo>
                  <a:pt x="6864" y="903"/>
                  <a:pt x="6886" y="723"/>
                  <a:pt x="6928" y="705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70C0"/>
              </a:solidFill>
            </a:endParaRPr>
          </a:p>
        </p:txBody>
      </p:sp>
      <p:sp>
        <p:nvSpPr>
          <p:cNvPr id="39" name="Freeform 48"/>
          <p:cNvSpPr>
            <a:spLocks/>
          </p:cNvSpPr>
          <p:nvPr/>
        </p:nvSpPr>
        <p:spPr bwMode="auto">
          <a:xfrm>
            <a:off x="-642974" y="3286124"/>
            <a:ext cx="9929850" cy="952500"/>
          </a:xfrm>
          <a:custGeom>
            <a:avLst/>
            <a:gdLst>
              <a:gd name="T0" fmla="*/ 0 w 6816"/>
              <a:gd name="T1" fmla="*/ 0 h 600"/>
              <a:gd name="T2" fmla="*/ 2147483647 w 6816"/>
              <a:gd name="T3" fmla="*/ 2147483647 h 600"/>
              <a:gd name="T4" fmla="*/ 2147483647 w 6816"/>
              <a:gd name="T5" fmla="*/ 2147483647 h 600"/>
              <a:gd name="T6" fmla="*/ 2147483647 w 6816"/>
              <a:gd name="T7" fmla="*/ 2147483647 h 600"/>
              <a:gd name="T8" fmla="*/ 2147483647 w 6816"/>
              <a:gd name="T9" fmla="*/ 2147483647 h 600"/>
              <a:gd name="T10" fmla="*/ 2147483647 w 6816"/>
              <a:gd name="T11" fmla="*/ 2147483647 h 600"/>
              <a:gd name="T12" fmla="*/ 2147483647 w 6816"/>
              <a:gd name="T13" fmla="*/ 2147483647 h 600"/>
              <a:gd name="T14" fmla="*/ 2147483647 w 6816"/>
              <a:gd name="T15" fmla="*/ 2147483647 h 600"/>
              <a:gd name="T16" fmla="*/ 2147483647 w 6816"/>
              <a:gd name="T17" fmla="*/ 2147483647 h 600"/>
              <a:gd name="T18" fmla="*/ 2147483647 w 6816"/>
              <a:gd name="T19" fmla="*/ 2147483647 h 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816"/>
              <a:gd name="T31" fmla="*/ 0 h 600"/>
              <a:gd name="T32" fmla="*/ 6816 w 6816"/>
              <a:gd name="T33" fmla="*/ 600 h 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816" h="600">
                <a:moveTo>
                  <a:pt x="0" y="0"/>
                </a:moveTo>
                <a:cubicBezTo>
                  <a:pt x="116" y="95"/>
                  <a:pt x="447" y="560"/>
                  <a:pt x="698" y="580"/>
                </a:cubicBezTo>
                <a:cubicBezTo>
                  <a:pt x="949" y="600"/>
                  <a:pt x="1243" y="118"/>
                  <a:pt x="1508" y="118"/>
                </a:cubicBezTo>
                <a:cubicBezTo>
                  <a:pt x="1773" y="118"/>
                  <a:pt x="2022" y="581"/>
                  <a:pt x="2286" y="580"/>
                </a:cubicBezTo>
                <a:cubicBezTo>
                  <a:pt x="2550" y="579"/>
                  <a:pt x="2823" y="114"/>
                  <a:pt x="3092" y="113"/>
                </a:cubicBezTo>
                <a:cubicBezTo>
                  <a:pt x="3361" y="112"/>
                  <a:pt x="3637" y="576"/>
                  <a:pt x="3900" y="577"/>
                </a:cubicBezTo>
                <a:cubicBezTo>
                  <a:pt x="4163" y="578"/>
                  <a:pt x="4405" y="122"/>
                  <a:pt x="4668" y="121"/>
                </a:cubicBezTo>
                <a:cubicBezTo>
                  <a:pt x="4931" y="120"/>
                  <a:pt x="5216" y="569"/>
                  <a:pt x="5476" y="569"/>
                </a:cubicBezTo>
                <a:cubicBezTo>
                  <a:pt x="5736" y="569"/>
                  <a:pt x="6005" y="126"/>
                  <a:pt x="6228" y="119"/>
                </a:cubicBezTo>
                <a:cubicBezTo>
                  <a:pt x="6451" y="112"/>
                  <a:pt x="6694" y="443"/>
                  <a:pt x="6816" y="528"/>
                </a:cubicBezTo>
              </a:path>
            </a:pathLst>
          </a:custGeom>
          <a:noFill/>
          <a:ln w="1905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Freeform 48"/>
          <p:cNvSpPr>
            <a:spLocks/>
          </p:cNvSpPr>
          <p:nvPr/>
        </p:nvSpPr>
        <p:spPr bwMode="auto">
          <a:xfrm flipV="1">
            <a:off x="-642974" y="3429000"/>
            <a:ext cx="10001320" cy="928694"/>
          </a:xfrm>
          <a:custGeom>
            <a:avLst/>
            <a:gdLst>
              <a:gd name="T0" fmla="*/ 0 w 6816"/>
              <a:gd name="T1" fmla="*/ 0 h 600"/>
              <a:gd name="T2" fmla="*/ 2147483647 w 6816"/>
              <a:gd name="T3" fmla="*/ 2147483647 h 600"/>
              <a:gd name="T4" fmla="*/ 2147483647 w 6816"/>
              <a:gd name="T5" fmla="*/ 2147483647 h 600"/>
              <a:gd name="T6" fmla="*/ 2147483647 w 6816"/>
              <a:gd name="T7" fmla="*/ 2147483647 h 600"/>
              <a:gd name="T8" fmla="*/ 2147483647 w 6816"/>
              <a:gd name="T9" fmla="*/ 2147483647 h 600"/>
              <a:gd name="T10" fmla="*/ 2147483647 w 6816"/>
              <a:gd name="T11" fmla="*/ 2147483647 h 600"/>
              <a:gd name="T12" fmla="*/ 2147483647 w 6816"/>
              <a:gd name="T13" fmla="*/ 2147483647 h 600"/>
              <a:gd name="T14" fmla="*/ 2147483647 w 6816"/>
              <a:gd name="T15" fmla="*/ 2147483647 h 600"/>
              <a:gd name="T16" fmla="*/ 2147483647 w 6816"/>
              <a:gd name="T17" fmla="*/ 2147483647 h 600"/>
              <a:gd name="T18" fmla="*/ 2147483647 w 6816"/>
              <a:gd name="T19" fmla="*/ 2147483647 h 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816"/>
              <a:gd name="T31" fmla="*/ 0 h 600"/>
              <a:gd name="T32" fmla="*/ 6816 w 6816"/>
              <a:gd name="T33" fmla="*/ 600 h 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816" h="600">
                <a:moveTo>
                  <a:pt x="0" y="0"/>
                </a:moveTo>
                <a:cubicBezTo>
                  <a:pt x="116" y="95"/>
                  <a:pt x="447" y="560"/>
                  <a:pt x="698" y="580"/>
                </a:cubicBezTo>
                <a:cubicBezTo>
                  <a:pt x="949" y="600"/>
                  <a:pt x="1243" y="118"/>
                  <a:pt x="1508" y="118"/>
                </a:cubicBezTo>
                <a:cubicBezTo>
                  <a:pt x="1773" y="118"/>
                  <a:pt x="2022" y="581"/>
                  <a:pt x="2286" y="580"/>
                </a:cubicBezTo>
                <a:cubicBezTo>
                  <a:pt x="2550" y="579"/>
                  <a:pt x="2823" y="114"/>
                  <a:pt x="3092" y="113"/>
                </a:cubicBezTo>
                <a:cubicBezTo>
                  <a:pt x="3361" y="112"/>
                  <a:pt x="3637" y="576"/>
                  <a:pt x="3900" y="577"/>
                </a:cubicBezTo>
                <a:cubicBezTo>
                  <a:pt x="4163" y="578"/>
                  <a:pt x="4405" y="122"/>
                  <a:pt x="4668" y="121"/>
                </a:cubicBezTo>
                <a:cubicBezTo>
                  <a:pt x="4931" y="120"/>
                  <a:pt x="5216" y="569"/>
                  <a:pt x="5476" y="569"/>
                </a:cubicBezTo>
                <a:cubicBezTo>
                  <a:pt x="5736" y="569"/>
                  <a:pt x="6005" y="126"/>
                  <a:pt x="6228" y="119"/>
                </a:cubicBezTo>
                <a:cubicBezTo>
                  <a:pt x="6451" y="112"/>
                  <a:pt x="6694" y="443"/>
                  <a:pt x="6816" y="528"/>
                </a:cubicBezTo>
              </a:path>
            </a:pathLst>
          </a:custGeom>
          <a:noFill/>
          <a:ln w="19050">
            <a:solidFill>
              <a:schemeClr val="accent4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1" name="Freeform 60"/>
          <p:cNvSpPr>
            <a:spLocks/>
          </p:cNvSpPr>
          <p:nvPr/>
        </p:nvSpPr>
        <p:spPr bwMode="auto">
          <a:xfrm>
            <a:off x="-571536" y="3500438"/>
            <a:ext cx="9715536" cy="500066"/>
          </a:xfrm>
          <a:custGeom>
            <a:avLst/>
            <a:gdLst>
              <a:gd name="T0" fmla="*/ 0 w 6704"/>
              <a:gd name="T1" fmla="*/ 0 h 366"/>
              <a:gd name="T2" fmla="*/ 2147483647 w 6704"/>
              <a:gd name="T3" fmla="*/ 2147483647 h 366"/>
              <a:gd name="T4" fmla="*/ 2147483647 w 6704"/>
              <a:gd name="T5" fmla="*/ 2147483647 h 366"/>
              <a:gd name="T6" fmla="*/ 2147483647 w 6704"/>
              <a:gd name="T7" fmla="*/ 2147483647 h 366"/>
              <a:gd name="T8" fmla="*/ 2147483647 w 6704"/>
              <a:gd name="T9" fmla="*/ 2147483647 h 366"/>
              <a:gd name="T10" fmla="*/ 2147483647 w 6704"/>
              <a:gd name="T11" fmla="*/ 2147483647 h 366"/>
              <a:gd name="T12" fmla="*/ 2147483647 w 6704"/>
              <a:gd name="T13" fmla="*/ 2147483647 h 366"/>
              <a:gd name="T14" fmla="*/ 2147483647 w 6704"/>
              <a:gd name="T15" fmla="*/ 2147483647 h 366"/>
              <a:gd name="T16" fmla="*/ 2147483647 w 6704"/>
              <a:gd name="T17" fmla="*/ 2147483647 h 366"/>
              <a:gd name="T18" fmla="*/ 2147483647 w 6704"/>
              <a:gd name="T19" fmla="*/ 2147483647 h 36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704"/>
              <a:gd name="T31" fmla="*/ 0 h 366"/>
              <a:gd name="T32" fmla="*/ 6704 w 6704"/>
              <a:gd name="T33" fmla="*/ 366 h 36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704" h="366">
                <a:moveTo>
                  <a:pt x="0" y="0"/>
                </a:moveTo>
                <a:cubicBezTo>
                  <a:pt x="112" y="58"/>
                  <a:pt x="428" y="328"/>
                  <a:pt x="674" y="347"/>
                </a:cubicBezTo>
                <a:cubicBezTo>
                  <a:pt x="920" y="366"/>
                  <a:pt x="1216" y="118"/>
                  <a:pt x="1478" y="116"/>
                </a:cubicBezTo>
                <a:cubicBezTo>
                  <a:pt x="1740" y="114"/>
                  <a:pt x="1984" y="340"/>
                  <a:pt x="2248" y="336"/>
                </a:cubicBezTo>
                <a:cubicBezTo>
                  <a:pt x="2512" y="332"/>
                  <a:pt x="2792" y="91"/>
                  <a:pt x="3062" y="95"/>
                </a:cubicBezTo>
                <a:cubicBezTo>
                  <a:pt x="3332" y="99"/>
                  <a:pt x="3604" y="358"/>
                  <a:pt x="3869" y="359"/>
                </a:cubicBezTo>
                <a:cubicBezTo>
                  <a:pt x="4134" y="360"/>
                  <a:pt x="4387" y="102"/>
                  <a:pt x="4652" y="101"/>
                </a:cubicBezTo>
                <a:cubicBezTo>
                  <a:pt x="4917" y="100"/>
                  <a:pt x="5203" y="353"/>
                  <a:pt x="5462" y="350"/>
                </a:cubicBezTo>
                <a:cubicBezTo>
                  <a:pt x="5721" y="347"/>
                  <a:pt x="6002" y="87"/>
                  <a:pt x="6209" y="83"/>
                </a:cubicBezTo>
                <a:cubicBezTo>
                  <a:pt x="6416" y="79"/>
                  <a:pt x="6601" y="277"/>
                  <a:pt x="6704" y="328"/>
                </a:cubicBezTo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2" name="Прямоугольник 69"/>
          <p:cNvSpPr>
            <a:spLocks noChangeArrowheads="1"/>
          </p:cNvSpPr>
          <p:nvPr/>
        </p:nvSpPr>
        <p:spPr bwMode="auto">
          <a:xfrm>
            <a:off x="1285852" y="2071678"/>
            <a:ext cx="1428750" cy="50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</a:rPr>
              <a:t>y=</a:t>
            </a:r>
            <a:r>
              <a:rPr lang="en-US" sz="4000" dirty="0" err="1" smtClean="0">
                <a:solidFill>
                  <a:srgbClr val="0000FF"/>
                </a:solidFill>
                <a:latin typeface="Times New Roman" pitchFamily="18" charset="0"/>
              </a:rPr>
              <a:t>cosx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143504" y="2285992"/>
            <a:ext cx="1714512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y=</a:t>
            </a:r>
            <a:r>
              <a:rPr lang="ru-RU" sz="4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-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</a:rPr>
              <a:t>cosx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231201" y="2857497"/>
            <a:ext cx="14838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y=2cosx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857752" y="4929198"/>
            <a:ext cx="2571768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</a:rPr>
              <a:t>y=0</a:t>
            </a:r>
            <a:r>
              <a:rPr lang="ru-RU" sz="4000" dirty="0" smtClean="0">
                <a:solidFill>
                  <a:srgbClr val="00CC00"/>
                </a:solidFill>
                <a:latin typeface="Times New Roman" pitchFamily="18" charset="0"/>
              </a:rPr>
              <a:t>,</a:t>
            </a:r>
            <a:r>
              <a:rPr lang="en-US" sz="4000" dirty="0" smtClean="0">
                <a:solidFill>
                  <a:srgbClr val="00CC00"/>
                </a:solidFill>
                <a:latin typeface="Times New Roman" pitchFamily="18" charset="0"/>
              </a:rPr>
              <a:t>5cosx</a:t>
            </a:r>
            <a:endParaRPr lang="en-US" sz="4000" dirty="0">
              <a:solidFill>
                <a:srgbClr val="00CC00"/>
              </a:solidFill>
              <a:latin typeface="Times New Roman" pitchFamily="18" charset="0"/>
            </a:endParaRPr>
          </a:p>
        </p:txBody>
      </p:sp>
      <p:sp>
        <p:nvSpPr>
          <p:cNvPr id="17" name="Стрелка вправо 16">
            <a:hlinkClick r:id="rId3" action="ppaction://hlinksldjump"/>
          </p:cNvPr>
          <p:cNvSpPr/>
          <p:nvPr/>
        </p:nvSpPr>
        <p:spPr>
          <a:xfrm flipH="1">
            <a:off x="285720" y="621508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61955" y="1142984"/>
            <a:ext cx="8050213" cy="24749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 = 0,5(х-1)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³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+ 3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у=х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³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у=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(х-1)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³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у=0,5(х-1)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³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 = 0,5(х-1)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³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+ 3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571472" y="3833812"/>
            <a:ext cx="8072494" cy="210314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indent="-444500" algn="l">
              <a:buClr>
                <a:schemeClr val="folHlink"/>
              </a:buClr>
            </a:pPr>
            <a:r>
              <a:rPr lang="ru-RU" sz="2800" b="1" dirty="0" smtClean="0"/>
              <a:t>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= 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44500" indent="-444500" algn="l">
              <a:buClr>
                <a:schemeClr val="folHlink"/>
              </a:buClr>
            </a:pPr>
            <a:endParaRPr lang="ru-RU" sz="2400" b="1" dirty="0" smtClean="0">
              <a:solidFill>
                <a:srgbClr val="0066FF"/>
              </a:solidFill>
            </a:endParaRPr>
          </a:p>
          <a:p>
            <a:pPr marL="444500" indent="-444500" algn="l">
              <a:buClr>
                <a:schemeClr val="folHlink"/>
              </a:buClr>
            </a:pPr>
            <a:endParaRPr lang="ru-RU" sz="28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 algn="l">
              <a:buClr>
                <a:schemeClr val="folHlink"/>
              </a:buClr>
            </a:pP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                              </a:t>
            </a:r>
          </a:p>
          <a:p>
            <a:pPr marL="444500" indent="-444500" algn="l">
              <a:buClr>
                <a:schemeClr val="folHlink"/>
              </a:buClr>
            </a:pPr>
            <a:r>
              <a:rPr lang="ru-RU" sz="2400" b="1" dirty="0" smtClean="0">
                <a:solidFill>
                  <a:srgbClr val="00CC00"/>
                </a:solidFill>
              </a:rPr>
              <a:t>                                                     </a:t>
            </a:r>
            <a:endParaRPr lang="ru-RU" sz="2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4500" indent="-444500">
              <a:buClr>
                <a:schemeClr val="folHlink"/>
              </a:buClr>
            </a:pPr>
            <a:endParaRPr lang="ru-RU" sz="2400" b="1" dirty="0">
              <a:solidFill>
                <a:srgbClr val="00CC00"/>
              </a:solidFill>
            </a:endParaRPr>
          </a:p>
          <a:p>
            <a:pPr marL="444500" indent="-444500" algn="l">
              <a:buClr>
                <a:schemeClr val="folHlink"/>
              </a:buClr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 = -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el-GR" sz="3200" b="1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8596" y="44450"/>
            <a:ext cx="8858312" cy="1420813"/>
          </a:xfrm>
          <a:prstGeom prst="rect">
            <a:avLst/>
          </a:prstGeom>
          <a:noFill/>
        </p:spPr>
        <p:txBody>
          <a:bodyPr vert="horz" lIns="91388" tIns="45693" rIns="91388" bIns="45693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Задание 2:  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Определите, какие виды преобразований  были использованы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357290" y="1643050"/>
          <a:ext cx="257016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4" name="Формула" r:id="rId3" imgW="1917360" imgH="431640" progId="Equation.3">
                  <p:embed/>
                </p:oleObj>
              </mc:Choice>
              <mc:Fallback>
                <p:oleObj name="Формула" r:id="rId3" imgW="19173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1643050"/>
                        <a:ext cx="2570163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357290" y="1857364"/>
            <a:ext cx="2714644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786446" y="1571612"/>
          <a:ext cx="208438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5" name="Формула" r:id="rId5" imgW="1562040" imgH="431640" progId="Equation.3">
                  <p:embed/>
                </p:oleObj>
              </mc:Choice>
              <mc:Fallback>
                <p:oleObj name="Формула" r:id="rId5" imgW="15620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1571612"/>
                        <a:ext cx="2084387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5715008" y="1857364"/>
            <a:ext cx="2373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2214546" y="2428868"/>
          <a:ext cx="257176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6" name="Формула" r:id="rId7" imgW="1803240" imgH="431640" progId="Equation.3">
                  <p:embed/>
                </p:oleObj>
              </mc:Choice>
              <mc:Fallback>
                <p:oleObj name="Формула" r:id="rId7" imgW="18032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2428868"/>
                        <a:ext cx="2571768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2285984" y="2714620"/>
            <a:ext cx="2446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1500166" y="4572008"/>
          <a:ext cx="2714644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7" name="Формула" r:id="rId9" imgW="1879560" imgH="431640" progId="Equation.3">
                  <p:embed/>
                </p:oleObj>
              </mc:Choice>
              <mc:Fallback>
                <p:oleObj name="Формула" r:id="rId9" imgW="187956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4572008"/>
                        <a:ext cx="2714644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5715008" y="4429132"/>
          <a:ext cx="278608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8" name="Формула" r:id="rId11" imgW="1866600" imgH="431640" progId="Equation.3">
                  <p:embed/>
                </p:oleObj>
              </mc:Choice>
              <mc:Fallback>
                <p:oleObj name="Формула" r:id="rId11" imgW="18666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429132"/>
                        <a:ext cx="2786082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1142984"/>
            <a:ext cx="613327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1.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3857628"/>
            <a:ext cx="541889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2.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1643042" y="4857759"/>
            <a:ext cx="2447922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5786446" y="4714883"/>
            <a:ext cx="2730502" cy="45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865171"/>
          </a:xfrm>
          <a:prstGeom prst="rect">
            <a:avLst/>
          </a:prstGeom>
          <a:noFill/>
        </p:spPr>
        <p:txBody>
          <a:bodyPr vert="horz" lIns="91388" tIns="45693" rIns="91388" bIns="45693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Задание 3: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Определите, какой формулой</a:t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задана функция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914400" y="1673225"/>
            <a:ext cx="1570038" cy="460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=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³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2414588" y="1665288"/>
          <a:ext cx="26098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6" name="Формула" r:id="rId3" imgW="1942920" imgH="431640" progId="Equation.3">
                  <p:embed/>
                </p:oleObj>
              </mc:Choice>
              <mc:Fallback>
                <p:oleObj name="Формула" r:id="rId3" imgW="19429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588" y="1665288"/>
                        <a:ext cx="260985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2557463" y="1949450"/>
            <a:ext cx="2806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5508625" y="1701800"/>
            <a:ext cx="1498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3" rIns="91388" bIns="45693"/>
          <a:lstStyle/>
          <a:p>
            <a:pPr marL="533400" indent="-5334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3600" i="1" dirty="0">
                <a:latin typeface="+mn-lt"/>
              </a:rPr>
              <a:t>у = (х-2)</a:t>
            </a:r>
            <a:r>
              <a:rPr lang="en-US" sz="3600" i="1" dirty="0">
                <a:latin typeface="+mn-lt"/>
                <a:cs typeface="Arial" charset="0"/>
              </a:rPr>
              <a:t>³</a:t>
            </a:r>
            <a:r>
              <a:rPr lang="ru-RU" sz="3600" i="1" dirty="0">
                <a:latin typeface="+mn-lt"/>
                <a:cs typeface="Arial" charset="0"/>
              </a:rPr>
              <a:t> </a:t>
            </a:r>
            <a:endParaRPr lang="en-US" sz="3600" i="1" dirty="0">
              <a:latin typeface="+mn-lt"/>
              <a:cs typeface="Arial" charset="0"/>
            </a:endParaRPr>
          </a:p>
        </p:txBody>
      </p:sp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977900" y="2400300"/>
          <a:ext cx="25050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7" name="Формула" r:id="rId5" imgW="1866600" imgH="431640" progId="Equation.3">
                  <p:embed/>
                </p:oleObj>
              </mc:Choice>
              <mc:Fallback>
                <p:oleObj name="Формула" r:id="rId5" imgW="186660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2400300"/>
                        <a:ext cx="250507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974725" y="2670175"/>
            <a:ext cx="272732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3851275" y="2420938"/>
            <a:ext cx="16573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3" rIns="91388" bIns="45693"/>
          <a:lstStyle/>
          <a:p>
            <a:pPr marL="533400" indent="-5334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3200" b="1" i="1" dirty="0">
                <a:latin typeface="+mn-lt"/>
              </a:rPr>
              <a:t>у = - (х-2)</a:t>
            </a:r>
            <a:r>
              <a:rPr lang="en-US" sz="3200" b="1" i="1" dirty="0">
                <a:latin typeface="+mn-lt"/>
                <a:cs typeface="Arial" charset="0"/>
              </a:rPr>
              <a:t>³</a:t>
            </a:r>
            <a:r>
              <a:rPr lang="ru-RU" sz="3200" b="1" i="1" dirty="0">
                <a:latin typeface="+mn-lt"/>
                <a:cs typeface="Arial" charset="0"/>
              </a:rPr>
              <a:t> </a:t>
            </a:r>
            <a:endParaRPr lang="en-US" sz="3200" b="1" i="1" dirty="0">
              <a:latin typeface="+mn-lt"/>
              <a:cs typeface="Arial" charset="0"/>
            </a:endParaRPr>
          </a:p>
        </p:txBody>
      </p: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5897563" y="2381250"/>
          <a:ext cx="2354262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8" name="Формула" r:id="rId7" imgW="1752480" imgH="431640" progId="Equation.3">
                  <p:embed/>
                </p:oleObj>
              </mc:Choice>
              <mc:Fallback>
                <p:oleObj name="Формула" r:id="rId7" imgW="175248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2381250"/>
                        <a:ext cx="2354262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5581650" y="2673350"/>
            <a:ext cx="28051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1042988" y="3141663"/>
            <a:ext cx="20891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3" rIns="91388" bIns="45693"/>
          <a:lstStyle/>
          <a:p>
            <a:pPr marL="533400" indent="-5334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3200" b="1" i="1" dirty="0">
                <a:latin typeface="+mn-lt"/>
              </a:rPr>
              <a:t>у = - (х-2)</a:t>
            </a:r>
            <a:r>
              <a:rPr lang="en-US" sz="3200" b="1" i="1" dirty="0">
                <a:latin typeface="+mn-lt"/>
                <a:cs typeface="Arial" charset="0"/>
              </a:rPr>
              <a:t>³</a:t>
            </a:r>
            <a:r>
              <a:rPr lang="ru-RU" sz="3200" b="1" i="1" dirty="0">
                <a:latin typeface="+mn-lt"/>
                <a:cs typeface="Arial" charset="0"/>
              </a:rPr>
              <a:t>- 4 </a:t>
            </a:r>
            <a:endParaRPr lang="en-US" sz="3200" b="1" i="1" dirty="0">
              <a:latin typeface="+mn-lt"/>
              <a:cs typeface="Arial" charset="0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900113" y="4146550"/>
            <a:ext cx="14970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3" rIns="91388" bIns="45693"/>
          <a:lstStyle/>
          <a:p>
            <a:pPr marL="533400" indent="-533400" algn="l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ru-RU" sz="3200" b="1" dirty="0">
                <a:solidFill>
                  <a:srgbClr val="C00000"/>
                </a:solidFill>
                <a:latin typeface="+mn-lt"/>
              </a:rPr>
              <a:t>у = </a:t>
            </a:r>
            <a:r>
              <a:rPr lang="ru-RU" sz="3200" b="1" dirty="0" err="1">
                <a:solidFill>
                  <a:srgbClr val="C00000"/>
                </a:solidFill>
                <a:latin typeface="+mn-lt"/>
              </a:rPr>
              <a:t>х</a:t>
            </a:r>
            <a:r>
              <a:rPr lang="ru-RU" sz="3200" b="1" dirty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graphicFrame>
        <p:nvGraphicFramePr>
          <p:cNvPr id="31" name="Object 14"/>
          <p:cNvGraphicFramePr>
            <a:graphicFrameLocks noChangeAspect="1"/>
          </p:cNvGraphicFramePr>
          <p:nvPr/>
        </p:nvGraphicFramePr>
        <p:xfrm>
          <a:off x="2365375" y="4103688"/>
          <a:ext cx="25844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9" name="Формула" r:id="rId9" imgW="1765080" imgH="431640" progId="Equation.3">
                  <p:embed/>
                </p:oleObj>
              </mc:Choice>
              <mc:Fallback>
                <p:oleObj name="Формула" r:id="rId9" imgW="176508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4103688"/>
                        <a:ext cx="25844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5133975" y="4175125"/>
            <a:ext cx="1223963" cy="4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3" rIns="91388" bIns="45693">
            <a:spAutoFit/>
          </a:bodyPr>
          <a:lstStyle/>
          <a:p>
            <a:pPr algn="l"/>
            <a:r>
              <a:rPr lang="ru-RU" sz="3200" b="1" i="1" dirty="0">
                <a:latin typeface="+mn-lt"/>
              </a:rPr>
              <a:t>у = х-1</a:t>
            </a:r>
          </a:p>
        </p:txBody>
      </p:sp>
      <p:graphicFrame>
        <p:nvGraphicFramePr>
          <p:cNvPr id="33" name="Object 16"/>
          <p:cNvGraphicFramePr>
            <a:graphicFrameLocks noChangeAspect="1"/>
          </p:cNvGraphicFramePr>
          <p:nvPr/>
        </p:nvGraphicFramePr>
        <p:xfrm>
          <a:off x="1066800" y="4868863"/>
          <a:ext cx="45704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00" name="Формула" r:id="rId11" imgW="3377880" imgH="431640" progId="Equation.3">
                  <p:embed/>
                </p:oleObj>
              </mc:Choice>
              <mc:Fallback>
                <p:oleObj name="Формула" r:id="rId11" imgW="33778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68863"/>
                        <a:ext cx="457041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5781675" y="4895850"/>
            <a:ext cx="1439863" cy="4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3" rIns="91388" bIns="45693">
            <a:spAutoFit/>
          </a:bodyPr>
          <a:lstStyle/>
          <a:p>
            <a:pPr algn="l"/>
            <a:r>
              <a:rPr lang="ru-RU" sz="3200" b="1" i="1" dirty="0">
                <a:latin typeface="+mn-lt"/>
              </a:rPr>
              <a:t>у = </a:t>
            </a:r>
            <a:r>
              <a:rPr lang="en-US" sz="3200" b="1" i="1" dirty="0">
                <a:latin typeface="+mn-lt"/>
                <a:cs typeface="Arial" charset="0"/>
              </a:rPr>
              <a:t>|</a:t>
            </a:r>
            <a:r>
              <a:rPr lang="ru-RU" sz="3200" b="1" i="1" dirty="0">
                <a:latin typeface="+mn-lt"/>
              </a:rPr>
              <a:t>х-1</a:t>
            </a:r>
            <a:r>
              <a:rPr lang="en-US" sz="3200" b="1" i="1" dirty="0">
                <a:latin typeface="+mn-lt"/>
                <a:cs typeface="Arial" charset="0"/>
              </a:rPr>
              <a:t>|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2349500" y="4397375"/>
            <a:ext cx="27273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>
            <a:off x="1117600" y="5156200"/>
            <a:ext cx="456247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6" grpId="0"/>
      <p:bldP spid="28" grpId="0" animBg="1"/>
      <p:bldP spid="29" grpId="0"/>
      <p:bldP spid="30" grpId="0"/>
      <p:bldP spid="35" grpId="0" animBg="1"/>
      <p:bldP spid="3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4" name="Group 4"/>
          <p:cNvGrpSpPr>
            <a:grpSpLocks/>
          </p:cNvGrpSpPr>
          <p:nvPr/>
        </p:nvGrpSpPr>
        <p:grpSpPr bwMode="auto">
          <a:xfrm>
            <a:off x="214282" y="285728"/>
            <a:ext cx="8501121" cy="6000792"/>
            <a:chOff x="158" y="0"/>
            <a:chExt cx="5602" cy="4134"/>
          </a:xfrm>
        </p:grpSpPr>
        <p:grpSp>
          <p:nvGrpSpPr>
            <p:cNvPr id="37911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37923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37926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37946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37948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7949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 dirty="0"/>
                    </a:p>
                  </p:txBody>
                </p:sp>
                <p:sp>
                  <p:nvSpPr>
                    <p:cNvPr id="37950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794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37927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37928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37938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39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40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41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42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43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44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45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792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3793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31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32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33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34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3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3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7937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37924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37925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37912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3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4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5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6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7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8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19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0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1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22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91890" name="Object 50"/>
          <p:cNvGraphicFramePr>
            <a:graphicFrameLocks noChangeAspect="1"/>
          </p:cNvGraphicFramePr>
          <p:nvPr/>
        </p:nvGraphicFramePr>
        <p:xfrm>
          <a:off x="468313" y="5357813"/>
          <a:ext cx="1174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Формула" r:id="rId4" imgW="876300" imgH="228600" progId="Equation.3">
                  <p:embed/>
                </p:oleObj>
              </mc:Choice>
              <mc:Fallback>
                <p:oleObj name="Формула" r:id="rId4" imgW="876300" imgH="22860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357813"/>
                        <a:ext cx="1174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89" name="Object 49"/>
          <p:cNvGraphicFramePr>
            <a:graphicFrameLocks noChangeAspect="1"/>
          </p:cNvGraphicFramePr>
          <p:nvPr/>
        </p:nvGraphicFramePr>
        <p:xfrm>
          <a:off x="468313" y="4857750"/>
          <a:ext cx="1103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Формула" r:id="rId6" imgW="774364" imgH="228501" progId="Equation.3">
                  <p:embed/>
                </p:oleObj>
              </mc:Choice>
              <mc:Fallback>
                <p:oleObj name="Формула" r:id="rId6" imgW="774364" imgH="228501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857750"/>
                        <a:ext cx="1103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88" name="Object 48"/>
          <p:cNvGraphicFramePr>
            <a:graphicFrameLocks noChangeAspect="1"/>
          </p:cNvGraphicFramePr>
          <p:nvPr/>
        </p:nvGraphicFramePr>
        <p:xfrm>
          <a:off x="500035" y="5857892"/>
          <a:ext cx="142876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Формула" r:id="rId8" imgW="774364" imgH="393529" progId="Equation.3">
                  <p:embed/>
                </p:oleObj>
              </mc:Choice>
              <mc:Fallback>
                <p:oleObj name="Формула" r:id="rId8" imgW="774364" imgH="393529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5" y="5857892"/>
                        <a:ext cx="142876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86" name="Object 46"/>
          <p:cNvGraphicFramePr>
            <a:graphicFrameLocks noChangeAspect="1"/>
          </p:cNvGraphicFramePr>
          <p:nvPr/>
        </p:nvGraphicFramePr>
        <p:xfrm>
          <a:off x="428625" y="4357688"/>
          <a:ext cx="11747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Формула" r:id="rId10" imgW="876300" imgH="228600" progId="Equation.3">
                  <p:embed/>
                </p:oleObj>
              </mc:Choice>
              <mc:Fallback>
                <p:oleObj name="Формула" r:id="rId10" imgW="876300" imgH="2286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357688"/>
                        <a:ext cx="11747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97" name="Freeform 57"/>
          <p:cNvSpPr>
            <a:spLocks/>
          </p:cNvSpPr>
          <p:nvPr/>
        </p:nvSpPr>
        <p:spPr bwMode="auto">
          <a:xfrm>
            <a:off x="4286248" y="714356"/>
            <a:ext cx="4064000" cy="1504950"/>
          </a:xfrm>
          <a:custGeom>
            <a:avLst/>
            <a:gdLst>
              <a:gd name="T0" fmla="*/ 0 w 2560"/>
              <a:gd name="T1" fmla="*/ 2147483647 h 948"/>
              <a:gd name="T2" fmla="*/ 2147483647 w 2560"/>
              <a:gd name="T3" fmla="*/ 2147483647 h 948"/>
              <a:gd name="T4" fmla="*/ 2147483647 w 2560"/>
              <a:gd name="T5" fmla="*/ 2147483647 h 948"/>
              <a:gd name="T6" fmla="*/ 2147483647 w 2560"/>
              <a:gd name="T7" fmla="*/ 0 h 948"/>
              <a:gd name="T8" fmla="*/ 0 60000 65536"/>
              <a:gd name="T9" fmla="*/ 0 60000 65536"/>
              <a:gd name="T10" fmla="*/ 0 60000 65536"/>
              <a:gd name="T11" fmla="*/ 0 60000 65536"/>
              <a:gd name="T12" fmla="*/ 0 w 2560"/>
              <a:gd name="T13" fmla="*/ 0 h 948"/>
              <a:gd name="T14" fmla="*/ 2560 w 2560"/>
              <a:gd name="T15" fmla="*/ 948 h 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0" h="948">
                <a:moveTo>
                  <a:pt x="0" y="948"/>
                </a:moveTo>
                <a:cubicBezTo>
                  <a:pt x="47" y="894"/>
                  <a:pt x="93" y="730"/>
                  <a:pt x="284" y="620"/>
                </a:cubicBezTo>
                <a:cubicBezTo>
                  <a:pt x="475" y="510"/>
                  <a:pt x="769" y="393"/>
                  <a:pt x="1148" y="290"/>
                </a:cubicBezTo>
                <a:cubicBezTo>
                  <a:pt x="1527" y="187"/>
                  <a:pt x="2266" y="60"/>
                  <a:pt x="256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1898" name="Freeform 58"/>
          <p:cNvSpPr>
            <a:spLocks/>
          </p:cNvSpPr>
          <p:nvPr/>
        </p:nvSpPr>
        <p:spPr bwMode="auto">
          <a:xfrm>
            <a:off x="4286248" y="3929066"/>
            <a:ext cx="4064000" cy="1504950"/>
          </a:xfrm>
          <a:custGeom>
            <a:avLst/>
            <a:gdLst>
              <a:gd name="T0" fmla="*/ 0 w 2560"/>
              <a:gd name="T1" fmla="*/ 2147483647 h 948"/>
              <a:gd name="T2" fmla="*/ 2147483647 w 2560"/>
              <a:gd name="T3" fmla="*/ 2147483647 h 948"/>
              <a:gd name="T4" fmla="*/ 2147483647 w 2560"/>
              <a:gd name="T5" fmla="*/ 2147483647 h 948"/>
              <a:gd name="T6" fmla="*/ 2147483647 w 2560"/>
              <a:gd name="T7" fmla="*/ 0 h 948"/>
              <a:gd name="T8" fmla="*/ 0 60000 65536"/>
              <a:gd name="T9" fmla="*/ 0 60000 65536"/>
              <a:gd name="T10" fmla="*/ 0 60000 65536"/>
              <a:gd name="T11" fmla="*/ 0 60000 65536"/>
              <a:gd name="T12" fmla="*/ 0 w 2560"/>
              <a:gd name="T13" fmla="*/ 0 h 948"/>
              <a:gd name="T14" fmla="*/ 2560 w 2560"/>
              <a:gd name="T15" fmla="*/ 948 h 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0" h="948">
                <a:moveTo>
                  <a:pt x="0" y="948"/>
                </a:moveTo>
                <a:cubicBezTo>
                  <a:pt x="47" y="894"/>
                  <a:pt x="93" y="730"/>
                  <a:pt x="284" y="620"/>
                </a:cubicBezTo>
                <a:cubicBezTo>
                  <a:pt x="475" y="510"/>
                  <a:pt x="769" y="393"/>
                  <a:pt x="1148" y="290"/>
                </a:cubicBezTo>
                <a:cubicBezTo>
                  <a:pt x="1527" y="187"/>
                  <a:pt x="2266" y="60"/>
                  <a:pt x="2560" y="0"/>
                </a:cubicBezTo>
              </a:path>
            </a:pathLst>
          </a:cu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1916" name="Freeform 76"/>
          <p:cNvSpPr>
            <a:spLocks/>
          </p:cNvSpPr>
          <p:nvPr/>
        </p:nvSpPr>
        <p:spPr bwMode="auto">
          <a:xfrm flipH="1">
            <a:off x="285720" y="2143116"/>
            <a:ext cx="4032250" cy="1504950"/>
          </a:xfrm>
          <a:custGeom>
            <a:avLst/>
            <a:gdLst>
              <a:gd name="T0" fmla="*/ 0 w 2560"/>
              <a:gd name="T1" fmla="*/ 2147483647 h 948"/>
              <a:gd name="T2" fmla="*/ 2147483647 w 2560"/>
              <a:gd name="T3" fmla="*/ 2147483647 h 948"/>
              <a:gd name="T4" fmla="*/ 2147483647 w 2560"/>
              <a:gd name="T5" fmla="*/ 2147483647 h 948"/>
              <a:gd name="T6" fmla="*/ 2147483647 w 2560"/>
              <a:gd name="T7" fmla="*/ 0 h 948"/>
              <a:gd name="T8" fmla="*/ 0 60000 65536"/>
              <a:gd name="T9" fmla="*/ 0 60000 65536"/>
              <a:gd name="T10" fmla="*/ 0 60000 65536"/>
              <a:gd name="T11" fmla="*/ 0 60000 65536"/>
              <a:gd name="T12" fmla="*/ 0 w 2560"/>
              <a:gd name="T13" fmla="*/ 0 h 948"/>
              <a:gd name="T14" fmla="*/ 2560 w 2560"/>
              <a:gd name="T15" fmla="*/ 948 h 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0" h="948">
                <a:moveTo>
                  <a:pt x="0" y="948"/>
                </a:moveTo>
                <a:cubicBezTo>
                  <a:pt x="47" y="894"/>
                  <a:pt x="93" y="730"/>
                  <a:pt x="284" y="620"/>
                </a:cubicBezTo>
                <a:cubicBezTo>
                  <a:pt x="475" y="510"/>
                  <a:pt x="769" y="393"/>
                  <a:pt x="1148" y="290"/>
                </a:cubicBezTo>
                <a:cubicBezTo>
                  <a:pt x="1527" y="187"/>
                  <a:pt x="2266" y="60"/>
                  <a:pt x="2560" y="0"/>
                </a:cubicBez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1918" name="Freeform 78"/>
          <p:cNvSpPr>
            <a:spLocks/>
          </p:cNvSpPr>
          <p:nvPr/>
        </p:nvSpPr>
        <p:spPr bwMode="auto">
          <a:xfrm>
            <a:off x="4286248" y="2857496"/>
            <a:ext cx="4064000" cy="714375"/>
          </a:xfrm>
          <a:custGeom>
            <a:avLst/>
            <a:gdLst>
              <a:gd name="T0" fmla="*/ 0 w 2560"/>
              <a:gd name="T1" fmla="*/ 2147483647 h 948"/>
              <a:gd name="T2" fmla="*/ 2147483647 w 2560"/>
              <a:gd name="T3" fmla="*/ 2147483647 h 948"/>
              <a:gd name="T4" fmla="*/ 2147483647 w 2560"/>
              <a:gd name="T5" fmla="*/ 2147483647 h 948"/>
              <a:gd name="T6" fmla="*/ 2147483647 w 2560"/>
              <a:gd name="T7" fmla="*/ 0 h 948"/>
              <a:gd name="T8" fmla="*/ 0 60000 65536"/>
              <a:gd name="T9" fmla="*/ 0 60000 65536"/>
              <a:gd name="T10" fmla="*/ 0 60000 65536"/>
              <a:gd name="T11" fmla="*/ 0 60000 65536"/>
              <a:gd name="T12" fmla="*/ 0 w 2560"/>
              <a:gd name="T13" fmla="*/ 0 h 948"/>
              <a:gd name="T14" fmla="*/ 2560 w 2560"/>
              <a:gd name="T15" fmla="*/ 948 h 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0" h="948">
                <a:moveTo>
                  <a:pt x="0" y="948"/>
                </a:moveTo>
                <a:cubicBezTo>
                  <a:pt x="47" y="894"/>
                  <a:pt x="93" y="730"/>
                  <a:pt x="284" y="620"/>
                </a:cubicBezTo>
                <a:cubicBezTo>
                  <a:pt x="475" y="510"/>
                  <a:pt x="769" y="393"/>
                  <a:pt x="1148" y="290"/>
                </a:cubicBezTo>
                <a:cubicBezTo>
                  <a:pt x="1527" y="187"/>
                  <a:pt x="2266" y="60"/>
                  <a:pt x="2560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1920" name="Rectangle 80"/>
          <p:cNvSpPr>
            <a:spLocks noChangeArrowheads="1"/>
          </p:cNvSpPr>
          <p:nvPr/>
        </p:nvSpPr>
        <p:spPr bwMode="auto">
          <a:xfrm>
            <a:off x="1547813" y="5857875"/>
            <a:ext cx="31686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aseline="0" dirty="0">
                <a:latin typeface="Arial" charset="0"/>
                <a:hlinkClick r:id="" action="ppaction://noaction"/>
              </a:rPr>
              <a:t>а)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б)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в)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г)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д)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9900"/>
                </a:solidFill>
                <a:latin typeface="Arial" charset="0"/>
                <a:hlinkClick r:id="" action="ppaction://noaction"/>
              </a:rPr>
              <a:t>5</a:t>
            </a:r>
            <a:endParaRPr lang="ru-RU" sz="1400" baseline="0" dirty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291922" name="Rectangle 82"/>
          <p:cNvSpPr>
            <a:spLocks noChangeArrowheads="1"/>
          </p:cNvSpPr>
          <p:nvPr/>
        </p:nvSpPr>
        <p:spPr bwMode="auto">
          <a:xfrm>
            <a:off x="5148263" y="1052513"/>
            <a:ext cx="431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291923" name="Rectangle 83"/>
          <p:cNvSpPr>
            <a:spLocks noChangeArrowheads="1"/>
          </p:cNvSpPr>
          <p:nvPr/>
        </p:nvSpPr>
        <p:spPr bwMode="auto">
          <a:xfrm>
            <a:off x="3708400" y="2636838"/>
            <a:ext cx="431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00FF"/>
                </a:solidFill>
                <a:latin typeface="Arial" charset="0"/>
              </a:rPr>
              <a:t>2</a:t>
            </a:r>
          </a:p>
        </p:txBody>
      </p:sp>
      <p:sp>
        <p:nvSpPr>
          <p:cNvPr id="291924" name="Rectangle 84"/>
          <p:cNvSpPr>
            <a:spLocks noChangeArrowheads="1"/>
          </p:cNvSpPr>
          <p:nvPr/>
        </p:nvSpPr>
        <p:spPr bwMode="auto">
          <a:xfrm>
            <a:off x="5076825" y="2997200"/>
            <a:ext cx="43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sp>
        <p:nvSpPr>
          <p:cNvPr id="291927" name="Rectangle 87"/>
          <p:cNvSpPr>
            <a:spLocks noChangeArrowheads="1"/>
          </p:cNvSpPr>
          <p:nvPr/>
        </p:nvSpPr>
        <p:spPr bwMode="auto">
          <a:xfrm>
            <a:off x="7956550" y="3860800"/>
            <a:ext cx="43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9900"/>
                </a:solidFill>
                <a:latin typeface="Arial" charset="0"/>
              </a:rPr>
              <a:t>5</a:t>
            </a:r>
          </a:p>
        </p:txBody>
      </p:sp>
      <p:sp>
        <p:nvSpPr>
          <p:cNvPr id="291931" name="Rectangle 91"/>
          <p:cNvSpPr>
            <a:spLocks noChangeArrowheads="1"/>
          </p:cNvSpPr>
          <p:nvPr/>
        </p:nvSpPr>
        <p:spPr bwMode="auto">
          <a:xfrm>
            <a:off x="1547813" y="5357813"/>
            <a:ext cx="3168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aseline="0" dirty="0" smtClean="0">
                <a:latin typeface="Arial" charset="0"/>
                <a:hlinkClick r:id="" action="ppaction://noaction"/>
              </a:rPr>
              <a:t>а)</a:t>
            </a:r>
            <a:r>
              <a:rPr lang="ru-RU" sz="1400" baseline="0" dirty="0" smtClean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sz="1400" baseline="0" dirty="0" smtClean="0">
                <a:latin typeface="Arial" charset="0"/>
                <a:hlinkClick r:id="" action="ppaction://noaction"/>
              </a:rPr>
              <a:t>б</a:t>
            </a:r>
            <a:r>
              <a:rPr lang="ru-RU" sz="1400" baseline="0" dirty="0">
                <a:latin typeface="Arial" charset="0"/>
                <a:hlinkClick r:id="" action="ppaction://noaction"/>
              </a:rPr>
              <a:t>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sz="1400" baseline="0" dirty="0" smtClean="0">
                <a:latin typeface="Arial" charset="0"/>
                <a:hlinkClick r:id="" action="ppaction://noaction"/>
              </a:rPr>
              <a:t>в)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latin typeface="Arial" charset="0"/>
                <a:hlinkClick r:id="" action="ppaction://noaction"/>
              </a:rPr>
              <a:t>г)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д)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9900"/>
                </a:solidFill>
                <a:latin typeface="Arial" charset="0"/>
                <a:hlinkClick r:id="" action="ppaction://noaction"/>
              </a:rPr>
              <a:t>5</a:t>
            </a:r>
            <a:endParaRPr lang="ru-RU" sz="1400" baseline="0" dirty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291932" name="Rectangle 92"/>
          <p:cNvSpPr>
            <a:spLocks noChangeArrowheads="1"/>
          </p:cNvSpPr>
          <p:nvPr/>
        </p:nvSpPr>
        <p:spPr bwMode="auto">
          <a:xfrm>
            <a:off x="1547813" y="4786323"/>
            <a:ext cx="316865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aseline="0" dirty="0" smtClean="0">
                <a:latin typeface="Arial" charset="0"/>
                <a:hlinkClick r:id="" action="ppaction://noaction"/>
              </a:rPr>
              <a:t>а)</a:t>
            </a:r>
            <a:r>
              <a:rPr lang="ru-RU" sz="1400" baseline="0" dirty="0" smtClean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sz="1400" baseline="0" dirty="0" smtClean="0">
                <a:latin typeface="Arial" charset="0"/>
                <a:hlinkClick r:id="" action="ppaction://noaction"/>
              </a:rPr>
              <a:t>б)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sz="1400" baseline="0" dirty="0" smtClean="0">
                <a:latin typeface="Arial" charset="0"/>
                <a:hlinkClick r:id="" action="ppaction://noaction"/>
              </a:rPr>
              <a:t>в)</a:t>
            </a:r>
            <a:r>
              <a:rPr lang="ru-RU" sz="1400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г)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   </a:t>
            </a:r>
            <a:r>
              <a:rPr lang="ru-RU" sz="1400" baseline="0" dirty="0" smtClean="0">
                <a:latin typeface="Arial" charset="0"/>
                <a:hlinkClick r:id="" action="ppaction://noaction"/>
              </a:rPr>
              <a:t>д)</a:t>
            </a:r>
            <a:r>
              <a:rPr lang="ru-RU" sz="1400" baseline="0" dirty="0" smtClean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solidFill>
                  <a:srgbClr val="FF9900"/>
                </a:solidFill>
                <a:latin typeface="Arial" charset="0"/>
                <a:hlinkClick r:id="" action="ppaction://noaction"/>
              </a:rPr>
              <a:t>5</a:t>
            </a:r>
            <a:endParaRPr lang="ru-RU" sz="1400" baseline="0" dirty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291933" name="Rectangle 93"/>
          <p:cNvSpPr>
            <a:spLocks noChangeArrowheads="1"/>
          </p:cNvSpPr>
          <p:nvPr/>
        </p:nvSpPr>
        <p:spPr bwMode="auto">
          <a:xfrm>
            <a:off x="1547813" y="4143375"/>
            <a:ext cx="31686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aseline="0" dirty="0">
                <a:solidFill>
                  <a:srgbClr val="C00000"/>
                </a:solidFill>
                <a:latin typeface="Arial" charset="0"/>
                <a:hlinkClick r:id="" action="ppaction://noaction"/>
              </a:rPr>
              <a:t>а) 1   б) 2   </a:t>
            </a:r>
            <a:r>
              <a:rPr lang="ru-RU" sz="1400" baseline="0" dirty="0">
                <a:solidFill>
                  <a:srgbClr val="C00000"/>
                </a:solidFill>
                <a:latin typeface="Arial" charset="0"/>
              </a:rPr>
              <a:t>в</a:t>
            </a:r>
            <a:r>
              <a:rPr lang="ru-RU" sz="1400" baseline="0" dirty="0">
                <a:solidFill>
                  <a:srgbClr val="C00000"/>
                </a:solidFill>
                <a:latin typeface="Arial" charset="0"/>
                <a:hlinkClick r:id="" action="ppaction://noaction"/>
              </a:rPr>
              <a:t>) 3   г) 4   </a:t>
            </a:r>
            <a:r>
              <a:rPr lang="ru-RU" sz="1400" baseline="0" dirty="0" smtClean="0">
                <a:solidFill>
                  <a:srgbClr val="C00000"/>
                </a:solidFill>
                <a:latin typeface="Arial" charset="0"/>
                <a:hlinkClick r:id="" action="ppaction://noaction"/>
              </a:rPr>
              <a:t>д.) </a:t>
            </a:r>
            <a:r>
              <a:rPr lang="ru-RU" sz="1400" baseline="0" dirty="0">
                <a:solidFill>
                  <a:srgbClr val="C00000"/>
                </a:solidFill>
                <a:latin typeface="Arial" charset="0"/>
                <a:hlinkClick r:id="" action="ppaction://noaction"/>
              </a:rPr>
              <a:t>5</a:t>
            </a:r>
            <a:endParaRPr lang="ru-RU" sz="1400" baseline="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69" name="Freeform 58"/>
          <p:cNvSpPr>
            <a:spLocks/>
          </p:cNvSpPr>
          <p:nvPr/>
        </p:nvSpPr>
        <p:spPr bwMode="auto">
          <a:xfrm>
            <a:off x="4286248" y="2143116"/>
            <a:ext cx="4216400" cy="1500188"/>
          </a:xfrm>
          <a:custGeom>
            <a:avLst/>
            <a:gdLst>
              <a:gd name="T0" fmla="*/ 0 w 2560"/>
              <a:gd name="T1" fmla="*/ 2147483647 h 948"/>
              <a:gd name="T2" fmla="*/ 2147483647 w 2560"/>
              <a:gd name="T3" fmla="*/ 2147483647 h 948"/>
              <a:gd name="T4" fmla="*/ 2147483647 w 2560"/>
              <a:gd name="T5" fmla="*/ 2147483647 h 948"/>
              <a:gd name="T6" fmla="*/ 2147483647 w 2560"/>
              <a:gd name="T7" fmla="*/ 0 h 948"/>
              <a:gd name="T8" fmla="*/ 0 60000 65536"/>
              <a:gd name="T9" fmla="*/ 0 60000 65536"/>
              <a:gd name="T10" fmla="*/ 0 60000 65536"/>
              <a:gd name="T11" fmla="*/ 0 60000 65536"/>
              <a:gd name="T12" fmla="*/ 0 w 2560"/>
              <a:gd name="T13" fmla="*/ 0 h 948"/>
              <a:gd name="T14" fmla="*/ 2560 w 2560"/>
              <a:gd name="T15" fmla="*/ 948 h 9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60" h="948">
                <a:moveTo>
                  <a:pt x="0" y="948"/>
                </a:moveTo>
                <a:cubicBezTo>
                  <a:pt x="47" y="894"/>
                  <a:pt x="93" y="730"/>
                  <a:pt x="284" y="620"/>
                </a:cubicBezTo>
                <a:cubicBezTo>
                  <a:pt x="475" y="510"/>
                  <a:pt x="769" y="393"/>
                  <a:pt x="1148" y="290"/>
                </a:cubicBezTo>
                <a:cubicBezTo>
                  <a:pt x="1527" y="187"/>
                  <a:pt x="2266" y="60"/>
                  <a:pt x="2560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9" name="TextBox 61"/>
          <p:cNvSpPr txBox="1">
            <a:spLocks noChangeArrowheads="1"/>
          </p:cNvSpPr>
          <p:nvPr/>
        </p:nvSpPr>
        <p:spPr bwMode="auto">
          <a:xfrm>
            <a:off x="7429500" y="1785938"/>
            <a:ext cx="5730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37910" name="Прямоугольник 63"/>
          <p:cNvSpPr>
            <a:spLocks noChangeArrowheads="1"/>
          </p:cNvSpPr>
          <p:nvPr/>
        </p:nvSpPr>
        <p:spPr bwMode="auto">
          <a:xfrm>
            <a:off x="642938" y="142875"/>
            <a:ext cx="7429524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соответствующие графики функций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0" y="0"/>
            <a:ext cx="21431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b="1" i="1" baseline="0" dirty="0" smtClean="0">
                <a:latin typeface="Times New Roman" pitchFamily="18" charset="0"/>
                <a:cs typeface="Times New Roman" pitchFamily="18" charset="0"/>
              </a:rPr>
              <a:t>Задание 4: 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1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1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1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1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1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1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9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1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91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9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91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9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97" grpId="0" animBg="1"/>
      <p:bldP spid="291898" grpId="0" animBg="1"/>
      <p:bldP spid="291916" grpId="0" animBg="1"/>
      <p:bldP spid="291918" grpId="0" animBg="1"/>
      <p:bldP spid="291920" grpId="0"/>
      <p:bldP spid="291922" grpId="0"/>
      <p:bldP spid="291923" grpId="0"/>
      <p:bldP spid="291924" grpId="0"/>
      <p:bldP spid="291927" grpId="0"/>
      <p:bldP spid="291931" grpId="0"/>
      <p:bldP spid="291932" grpId="0"/>
      <p:bldP spid="291933" grpId="0"/>
      <p:bldP spid="6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AutoShape 9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6569075"/>
            <a:ext cx="504825" cy="288925"/>
          </a:xfrm>
          <a:prstGeom prst="actionButtonBackPrevious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8919" name="Group 4"/>
          <p:cNvGrpSpPr>
            <a:grpSpLocks/>
          </p:cNvGrpSpPr>
          <p:nvPr/>
        </p:nvGrpSpPr>
        <p:grpSpPr bwMode="auto">
          <a:xfrm>
            <a:off x="250825" y="295275"/>
            <a:ext cx="8893175" cy="6562725"/>
            <a:chOff x="158" y="0"/>
            <a:chExt cx="5602" cy="4134"/>
          </a:xfrm>
        </p:grpSpPr>
        <p:grpSp>
          <p:nvGrpSpPr>
            <p:cNvPr id="38933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38945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38948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3896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38970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38971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72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3896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38949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38950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38960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61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62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63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64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65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66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67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8951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38952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53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54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55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56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57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5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895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38946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38947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38934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5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6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7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8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39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0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1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2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3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944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9" name="Freeform 59"/>
          <p:cNvSpPr>
            <a:spLocks/>
          </p:cNvSpPr>
          <p:nvPr/>
        </p:nvSpPr>
        <p:spPr bwMode="auto">
          <a:xfrm>
            <a:off x="3643306" y="2857496"/>
            <a:ext cx="1828800" cy="2027237"/>
          </a:xfrm>
          <a:custGeom>
            <a:avLst/>
            <a:gdLst>
              <a:gd name="T0" fmla="*/ 2147483647 w 1152"/>
              <a:gd name="T1" fmla="*/ 2147483647 h 1277"/>
              <a:gd name="T2" fmla="*/ 2147483647 w 1152"/>
              <a:gd name="T3" fmla="*/ 2147483647 h 1277"/>
              <a:gd name="T4" fmla="*/ 2147483647 w 1152"/>
              <a:gd name="T5" fmla="*/ 2147483647 h 1277"/>
              <a:gd name="T6" fmla="*/ 2147483647 w 1152"/>
              <a:gd name="T7" fmla="*/ 2147483647 h 1277"/>
              <a:gd name="T8" fmla="*/ 0 w 1152"/>
              <a:gd name="T9" fmla="*/ 2147483647 h 12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1277"/>
              <a:gd name="T17" fmla="*/ 1152 w 1152"/>
              <a:gd name="T18" fmla="*/ 1277 h 12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1277">
                <a:moveTo>
                  <a:pt x="1152" y="1277"/>
                </a:moveTo>
                <a:cubicBezTo>
                  <a:pt x="1105" y="1116"/>
                  <a:pt x="963" y="522"/>
                  <a:pt x="868" y="309"/>
                </a:cubicBezTo>
                <a:cubicBezTo>
                  <a:pt x="773" y="96"/>
                  <a:pt x="681" y="2"/>
                  <a:pt x="584" y="1"/>
                </a:cubicBezTo>
                <a:cubicBezTo>
                  <a:pt x="487" y="0"/>
                  <a:pt x="385" y="94"/>
                  <a:pt x="288" y="305"/>
                </a:cubicBezTo>
                <a:cubicBezTo>
                  <a:pt x="191" y="516"/>
                  <a:pt x="48" y="1108"/>
                  <a:pt x="0" y="1269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" name="Freeform 62"/>
          <p:cNvSpPr>
            <a:spLocks/>
          </p:cNvSpPr>
          <p:nvPr/>
        </p:nvSpPr>
        <p:spPr bwMode="auto">
          <a:xfrm>
            <a:off x="5929322" y="1357298"/>
            <a:ext cx="2705100" cy="4567238"/>
          </a:xfrm>
          <a:custGeom>
            <a:avLst/>
            <a:gdLst>
              <a:gd name="T0" fmla="*/ 0 w 1704"/>
              <a:gd name="T1" fmla="*/ 0 h 2877"/>
              <a:gd name="T2" fmla="*/ 2147483647 w 1704"/>
              <a:gd name="T3" fmla="*/ 2147483647 h 2877"/>
              <a:gd name="T4" fmla="*/ 2147483647 w 1704"/>
              <a:gd name="T5" fmla="*/ 2147483647 h 2877"/>
              <a:gd name="T6" fmla="*/ 2147483647 w 1704"/>
              <a:gd name="T7" fmla="*/ 2147483647 h 2877"/>
              <a:gd name="T8" fmla="*/ 2147483647 w 1704"/>
              <a:gd name="T9" fmla="*/ 2147483647 h 2877"/>
              <a:gd name="T10" fmla="*/ 2147483647 w 1704"/>
              <a:gd name="T11" fmla="*/ 2147483647 h 2877"/>
              <a:gd name="T12" fmla="*/ 2147483647 w 1704"/>
              <a:gd name="T13" fmla="*/ 2147483647 h 28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04"/>
              <a:gd name="T22" fmla="*/ 0 h 2877"/>
              <a:gd name="T23" fmla="*/ 1704 w 1704"/>
              <a:gd name="T24" fmla="*/ 2877 h 28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04" h="2877">
                <a:moveTo>
                  <a:pt x="0" y="0"/>
                </a:moveTo>
                <a:cubicBezTo>
                  <a:pt x="45" y="265"/>
                  <a:pt x="173" y="1167"/>
                  <a:pt x="268" y="1592"/>
                </a:cubicBezTo>
                <a:cubicBezTo>
                  <a:pt x="363" y="2017"/>
                  <a:pt x="475" y="2339"/>
                  <a:pt x="572" y="2552"/>
                </a:cubicBezTo>
                <a:cubicBezTo>
                  <a:pt x="669" y="2765"/>
                  <a:pt x="759" y="2867"/>
                  <a:pt x="852" y="2872"/>
                </a:cubicBezTo>
                <a:cubicBezTo>
                  <a:pt x="945" y="2877"/>
                  <a:pt x="1033" y="2795"/>
                  <a:pt x="1128" y="2584"/>
                </a:cubicBezTo>
                <a:cubicBezTo>
                  <a:pt x="1223" y="2373"/>
                  <a:pt x="1328" y="2033"/>
                  <a:pt x="1424" y="1604"/>
                </a:cubicBezTo>
                <a:cubicBezTo>
                  <a:pt x="1520" y="1175"/>
                  <a:pt x="1646" y="340"/>
                  <a:pt x="1704" y="8"/>
                </a:cubicBezTo>
              </a:path>
            </a:pathLst>
          </a:cu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1" name="Freeform 63"/>
          <p:cNvSpPr>
            <a:spLocks/>
          </p:cNvSpPr>
          <p:nvPr/>
        </p:nvSpPr>
        <p:spPr bwMode="auto">
          <a:xfrm>
            <a:off x="1142976" y="714356"/>
            <a:ext cx="2260600" cy="3167063"/>
          </a:xfrm>
          <a:custGeom>
            <a:avLst/>
            <a:gdLst>
              <a:gd name="T0" fmla="*/ 0 w 1424"/>
              <a:gd name="T1" fmla="*/ 2147483647 h 1995"/>
              <a:gd name="T2" fmla="*/ 2147483647 w 1424"/>
              <a:gd name="T3" fmla="*/ 2147483647 h 1995"/>
              <a:gd name="T4" fmla="*/ 2147483647 w 1424"/>
              <a:gd name="T5" fmla="*/ 2147483647 h 1995"/>
              <a:gd name="T6" fmla="*/ 2147483647 w 1424"/>
              <a:gd name="T7" fmla="*/ 2147483647 h 1995"/>
              <a:gd name="T8" fmla="*/ 2147483647 w 1424"/>
              <a:gd name="T9" fmla="*/ 2147483647 h 1995"/>
              <a:gd name="T10" fmla="*/ 2147483647 w 1424"/>
              <a:gd name="T11" fmla="*/ 2147483647 h 1995"/>
              <a:gd name="T12" fmla="*/ 2147483647 w 1424"/>
              <a:gd name="T13" fmla="*/ 0 h 19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4"/>
              <a:gd name="T22" fmla="*/ 0 h 1995"/>
              <a:gd name="T23" fmla="*/ 1424 w 1424"/>
              <a:gd name="T24" fmla="*/ 1995 h 199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4" h="1995">
                <a:moveTo>
                  <a:pt x="0" y="8"/>
                </a:moveTo>
                <a:cubicBezTo>
                  <a:pt x="25" y="123"/>
                  <a:pt x="73" y="420"/>
                  <a:pt x="144" y="696"/>
                </a:cubicBezTo>
                <a:cubicBezTo>
                  <a:pt x="215" y="972"/>
                  <a:pt x="336" y="1453"/>
                  <a:pt x="428" y="1668"/>
                </a:cubicBezTo>
                <a:cubicBezTo>
                  <a:pt x="520" y="1883"/>
                  <a:pt x="606" y="1973"/>
                  <a:pt x="696" y="1984"/>
                </a:cubicBezTo>
                <a:cubicBezTo>
                  <a:pt x="786" y="1995"/>
                  <a:pt x="871" y="1947"/>
                  <a:pt x="968" y="1736"/>
                </a:cubicBezTo>
                <a:cubicBezTo>
                  <a:pt x="1065" y="1525"/>
                  <a:pt x="1200" y="1005"/>
                  <a:pt x="1276" y="716"/>
                </a:cubicBezTo>
                <a:cubicBezTo>
                  <a:pt x="1352" y="427"/>
                  <a:pt x="1393" y="149"/>
                  <a:pt x="1424" y="0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" name="Freeform 65"/>
          <p:cNvSpPr>
            <a:spLocks/>
          </p:cNvSpPr>
          <p:nvPr/>
        </p:nvSpPr>
        <p:spPr bwMode="auto">
          <a:xfrm>
            <a:off x="3714744" y="571480"/>
            <a:ext cx="1708150" cy="1814513"/>
          </a:xfrm>
          <a:custGeom>
            <a:avLst/>
            <a:gdLst>
              <a:gd name="T0" fmla="*/ 0 w 1076"/>
              <a:gd name="T1" fmla="*/ 0 h 1143"/>
              <a:gd name="T2" fmla="*/ 2147483647 w 1076"/>
              <a:gd name="T3" fmla="*/ 2147483647 h 1143"/>
              <a:gd name="T4" fmla="*/ 2147483647 w 1076"/>
              <a:gd name="T5" fmla="*/ 2147483647 h 1143"/>
              <a:gd name="T6" fmla="*/ 2147483647 w 1076"/>
              <a:gd name="T7" fmla="*/ 2147483647 h 1143"/>
              <a:gd name="T8" fmla="*/ 2147483647 w 1076"/>
              <a:gd name="T9" fmla="*/ 2147483647 h 1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76"/>
              <a:gd name="T16" fmla="*/ 0 h 1143"/>
              <a:gd name="T17" fmla="*/ 1076 w 1076"/>
              <a:gd name="T18" fmla="*/ 1143 h 1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76" h="1143">
                <a:moveTo>
                  <a:pt x="0" y="0"/>
                </a:moveTo>
                <a:cubicBezTo>
                  <a:pt x="42" y="137"/>
                  <a:pt x="164" y="627"/>
                  <a:pt x="250" y="816"/>
                </a:cubicBezTo>
                <a:cubicBezTo>
                  <a:pt x="336" y="1005"/>
                  <a:pt x="428" y="1121"/>
                  <a:pt x="518" y="1132"/>
                </a:cubicBezTo>
                <a:cubicBezTo>
                  <a:pt x="608" y="1143"/>
                  <a:pt x="697" y="1070"/>
                  <a:pt x="790" y="884"/>
                </a:cubicBezTo>
                <a:cubicBezTo>
                  <a:pt x="883" y="698"/>
                  <a:pt x="1016" y="197"/>
                  <a:pt x="1076" y="16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3" name="Rectangle 67"/>
          <p:cNvSpPr>
            <a:spLocks noChangeArrowheads="1"/>
          </p:cNvSpPr>
          <p:nvPr/>
        </p:nvSpPr>
        <p:spPr bwMode="auto">
          <a:xfrm>
            <a:off x="2555875" y="3213100"/>
            <a:ext cx="43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chemeClr val="hlink"/>
                </a:solidFill>
                <a:latin typeface="Arial" charset="0"/>
              </a:rPr>
              <a:t>4</a:t>
            </a:r>
          </a:p>
        </p:txBody>
      </p:sp>
      <p:sp>
        <p:nvSpPr>
          <p:cNvPr id="114" name="Rectangle 68"/>
          <p:cNvSpPr>
            <a:spLocks noChangeArrowheads="1"/>
          </p:cNvSpPr>
          <p:nvPr/>
        </p:nvSpPr>
        <p:spPr bwMode="auto">
          <a:xfrm>
            <a:off x="5364163" y="4292600"/>
            <a:ext cx="43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15" name="Rectangle 69"/>
          <p:cNvSpPr>
            <a:spLocks noChangeArrowheads="1"/>
          </p:cNvSpPr>
          <p:nvPr/>
        </p:nvSpPr>
        <p:spPr bwMode="auto">
          <a:xfrm>
            <a:off x="7596188" y="5373688"/>
            <a:ext cx="431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00FF"/>
                </a:solidFill>
                <a:latin typeface="Arial" charset="0"/>
              </a:rPr>
              <a:t>2</a:t>
            </a:r>
          </a:p>
        </p:txBody>
      </p:sp>
      <p:sp>
        <p:nvSpPr>
          <p:cNvPr id="116" name="Rectangle 70"/>
          <p:cNvSpPr>
            <a:spLocks noChangeArrowheads="1"/>
          </p:cNvSpPr>
          <p:nvPr/>
        </p:nvSpPr>
        <p:spPr bwMode="auto">
          <a:xfrm>
            <a:off x="4859338" y="1773238"/>
            <a:ext cx="431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graphicFrame>
        <p:nvGraphicFramePr>
          <p:cNvPr id="117" name="Object 7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00063" y="5267325"/>
          <a:ext cx="1498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Формула" r:id="rId4" imgW="749160" imgH="203040" progId="Equation.3">
                  <p:embed/>
                </p:oleObj>
              </mc:Choice>
              <mc:Fallback>
                <p:oleObj name="Формула" r:id="rId4" imgW="749160" imgH="20304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5267325"/>
                        <a:ext cx="14986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7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8313" y="5946775"/>
          <a:ext cx="16033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Формула" r:id="rId6" imgW="1079280" imgH="228600" progId="Equation.3">
                  <p:embed/>
                </p:oleObj>
              </mc:Choice>
              <mc:Fallback>
                <p:oleObj name="Формула" r:id="rId6" imgW="1079280" imgH="228600" progId="Equation.3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946775"/>
                        <a:ext cx="16033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8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8625" y="4786313"/>
          <a:ext cx="15176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Формула" r:id="rId8" imgW="761760" imgH="203040" progId="Equation.3">
                  <p:embed/>
                </p:oleObj>
              </mc:Choice>
              <mc:Fallback>
                <p:oleObj name="Формула" r:id="rId8" imgW="761760" imgH="203040" progId="Equation.3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4786313"/>
                        <a:ext cx="15176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8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68313" y="4214813"/>
          <a:ext cx="16589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Формула" r:id="rId10" imgW="850680" imgH="228600" progId="Equation.3">
                  <p:embed/>
                </p:oleObj>
              </mc:Choice>
              <mc:Fallback>
                <p:oleObj name="Формула" r:id="rId10" imgW="850680" imgH="2286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14813"/>
                        <a:ext cx="165893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Rectangle 86"/>
          <p:cNvSpPr>
            <a:spLocks noChangeArrowheads="1"/>
          </p:cNvSpPr>
          <p:nvPr/>
        </p:nvSpPr>
        <p:spPr bwMode="auto">
          <a:xfrm>
            <a:off x="1763713" y="5857875"/>
            <a:ext cx="28813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 dirty="0">
                <a:latin typeface="Arial" charset="0"/>
                <a:hlinkClick r:id="" action="ppaction://noaction"/>
              </a:rPr>
              <a:t>а)</a:t>
            </a:r>
            <a:r>
              <a:rPr lang="ru-RU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</a:t>
            </a:r>
            <a:r>
              <a:rPr lang="ru-RU" baseline="0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ru-RU" baseline="0" dirty="0">
                <a:latin typeface="Arial" charset="0"/>
                <a:hlinkClick r:id="" action="ppaction://noaction"/>
              </a:rPr>
              <a:t>б)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baseline="0" dirty="0">
                <a:latin typeface="Arial" charset="0"/>
                <a:hlinkClick r:id="" action="ppaction://noaction"/>
              </a:rPr>
              <a:t>в)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</a:t>
            </a:r>
            <a:r>
              <a:rPr lang="ru-RU" baseline="0" dirty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ru-RU" baseline="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baseline="0" dirty="0">
                <a:latin typeface="Arial" charset="0"/>
                <a:hlinkClick r:id="" action="ppaction://noaction"/>
              </a:rPr>
              <a:t>г)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</a:t>
            </a:r>
            <a:endParaRPr lang="ru-RU" baseline="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2" name="Rectangle 88"/>
          <p:cNvSpPr>
            <a:spLocks noChangeArrowheads="1"/>
          </p:cNvSpPr>
          <p:nvPr/>
        </p:nvSpPr>
        <p:spPr bwMode="auto">
          <a:xfrm>
            <a:off x="1763713" y="4286250"/>
            <a:ext cx="28813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 dirty="0">
                <a:latin typeface="Arial" charset="0"/>
                <a:hlinkClick r:id="" action="ppaction://noaction"/>
              </a:rPr>
              <a:t>а)</a:t>
            </a:r>
            <a:r>
              <a:rPr lang="ru-RU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baseline="0" dirty="0">
                <a:latin typeface="Arial" charset="0"/>
                <a:hlinkClick r:id="" action="ppaction://noaction"/>
              </a:rPr>
              <a:t>б)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baseline="0" dirty="0" smtClean="0">
                <a:latin typeface="Arial" charset="0"/>
                <a:hlinkClick r:id="" action="ppaction://noaction"/>
              </a:rPr>
              <a:t>в)</a:t>
            </a:r>
            <a:r>
              <a:rPr lang="ru-RU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 smtClean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baseline="0" dirty="0" smtClean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 smtClean="0">
                <a:latin typeface="Arial" charset="0"/>
                <a:hlinkClick r:id="" action="ppaction://noaction"/>
              </a:rPr>
              <a:t>г</a:t>
            </a:r>
            <a:r>
              <a:rPr lang="ru-RU" baseline="0" dirty="0">
                <a:latin typeface="Arial" charset="0"/>
                <a:hlinkClick r:id="" action="ppaction://noaction"/>
              </a:rPr>
              <a:t>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 smtClean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  </a:t>
            </a:r>
            <a:endParaRPr lang="ru-RU" baseline="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3" name="Rectangle 89"/>
          <p:cNvSpPr>
            <a:spLocks noChangeArrowheads="1"/>
          </p:cNvSpPr>
          <p:nvPr/>
        </p:nvSpPr>
        <p:spPr bwMode="auto">
          <a:xfrm>
            <a:off x="1763713" y="4786313"/>
            <a:ext cx="288131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 dirty="0">
                <a:latin typeface="Arial" charset="0"/>
                <a:hlinkClick r:id="" action="ppaction://noaction"/>
              </a:rPr>
              <a:t>а)</a:t>
            </a:r>
            <a:r>
              <a:rPr lang="ru-RU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baseline="0" dirty="0">
                <a:latin typeface="Arial" charset="0"/>
                <a:hlinkClick r:id="" action="ppaction://noaction"/>
              </a:rPr>
              <a:t>б)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</a:t>
            </a:r>
            <a:r>
              <a:rPr lang="ru-RU" baseline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ru-RU" baseline="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ru-RU" baseline="0" dirty="0">
                <a:latin typeface="Arial" charset="0"/>
                <a:hlinkClick r:id="" action="ppaction://noaction"/>
              </a:rPr>
              <a:t>в)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latin typeface="Arial" charset="0"/>
                <a:hlinkClick r:id="" action="ppaction://noaction"/>
              </a:rPr>
              <a:t>г)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</a:t>
            </a:r>
            <a:endParaRPr lang="ru-RU" baseline="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4" name="Rectangle 90"/>
          <p:cNvSpPr>
            <a:spLocks noChangeArrowheads="1"/>
          </p:cNvSpPr>
          <p:nvPr/>
        </p:nvSpPr>
        <p:spPr bwMode="auto">
          <a:xfrm>
            <a:off x="1763713" y="5286375"/>
            <a:ext cx="288131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 dirty="0">
                <a:latin typeface="Arial" charset="0"/>
                <a:hlinkClick r:id="" action="ppaction://noaction"/>
              </a:rPr>
              <a:t>а)</a:t>
            </a:r>
            <a:r>
              <a:rPr lang="ru-RU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baseline="0" dirty="0">
                <a:latin typeface="Arial" charset="0"/>
                <a:hlinkClick r:id="" action="ppaction://noaction"/>
              </a:rPr>
              <a:t>б)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baseline="0" dirty="0">
                <a:latin typeface="Arial" charset="0"/>
                <a:hlinkClick r:id="" action="ppaction://noaction"/>
              </a:rPr>
              <a:t>в)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latin typeface="Arial" charset="0"/>
                <a:hlinkClick r:id="" action="ppaction://noaction"/>
              </a:rPr>
              <a:t>г)</a:t>
            </a:r>
            <a:r>
              <a:rPr lang="ru-RU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</a:t>
            </a:r>
            <a:endParaRPr lang="ru-RU" baseline="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6" name="Freeform 63"/>
          <p:cNvSpPr>
            <a:spLocks/>
          </p:cNvSpPr>
          <p:nvPr/>
        </p:nvSpPr>
        <p:spPr bwMode="auto">
          <a:xfrm>
            <a:off x="3500430" y="785794"/>
            <a:ext cx="2260600" cy="3167062"/>
          </a:xfrm>
          <a:custGeom>
            <a:avLst/>
            <a:gdLst>
              <a:gd name="T0" fmla="*/ 0 w 1424"/>
              <a:gd name="T1" fmla="*/ 8 h 1995"/>
              <a:gd name="T2" fmla="*/ 144 w 1424"/>
              <a:gd name="T3" fmla="*/ 696 h 1995"/>
              <a:gd name="T4" fmla="*/ 428 w 1424"/>
              <a:gd name="T5" fmla="*/ 1668 h 1995"/>
              <a:gd name="T6" fmla="*/ 696 w 1424"/>
              <a:gd name="T7" fmla="*/ 1984 h 1995"/>
              <a:gd name="T8" fmla="*/ 968 w 1424"/>
              <a:gd name="T9" fmla="*/ 1736 h 1995"/>
              <a:gd name="T10" fmla="*/ 1276 w 1424"/>
              <a:gd name="T11" fmla="*/ 716 h 1995"/>
              <a:gd name="T12" fmla="*/ 1424 w 1424"/>
              <a:gd name="T13" fmla="*/ 0 h 199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24"/>
              <a:gd name="T22" fmla="*/ 0 h 1995"/>
              <a:gd name="T23" fmla="*/ 1424 w 1424"/>
              <a:gd name="T24" fmla="*/ 1995 h 199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24" h="1995">
                <a:moveTo>
                  <a:pt x="0" y="8"/>
                </a:moveTo>
                <a:cubicBezTo>
                  <a:pt x="25" y="123"/>
                  <a:pt x="73" y="420"/>
                  <a:pt x="144" y="696"/>
                </a:cubicBezTo>
                <a:cubicBezTo>
                  <a:pt x="215" y="972"/>
                  <a:pt x="336" y="1453"/>
                  <a:pt x="428" y="1668"/>
                </a:cubicBezTo>
                <a:cubicBezTo>
                  <a:pt x="520" y="1883"/>
                  <a:pt x="606" y="1973"/>
                  <a:pt x="696" y="1984"/>
                </a:cubicBezTo>
                <a:cubicBezTo>
                  <a:pt x="786" y="1995"/>
                  <a:pt x="871" y="1947"/>
                  <a:pt x="968" y="1736"/>
                </a:cubicBezTo>
                <a:cubicBezTo>
                  <a:pt x="1065" y="1525"/>
                  <a:pt x="1200" y="1005"/>
                  <a:pt x="1276" y="716"/>
                </a:cubicBezTo>
                <a:cubicBezTo>
                  <a:pt x="1352" y="427"/>
                  <a:pt x="1393" y="149"/>
                  <a:pt x="1424" y="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1214414" y="0"/>
            <a:ext cx="650085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соответствующие графики функций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5" grpId="0"/>
      <p:bldP spid="116" grpId="0"/>
      <p:bldP spid="121" grpId="0"/>
      <p:bldP spid="122" grpId="0"/>
      <p:bldP spid="123" grpId="0"/>
      <p:bldP spid="124" grpId="0"/>
      <p:bldP spid="12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50" name="Group 4"/>
          <p:cNvGrpSpPr>
            <a:grpSpLocks/>
          </p:cNvGrpSpPr>
          <p:nvPr/>
        </p:nvGrpSpPr>
        <p:grpSpPr bwMode="auto">
          <a:xfrm>
            <a:off x="250825" y="295275"/>
            <a:ext cx="8893175" cy="6562725"/>
            <a:chOff x="158" y="0"/>
            <a:chExt cx="5602" cy="4134"/>
          </a:xfrm>
        </p:grpSpPr>
        <p:grpSp>
          <p:nvGrpSpPr>
            <p:cNvPr id="39998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40010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40013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40033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40035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40036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37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003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40014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40015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40025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6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8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9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30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3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3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0016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40017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18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19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1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2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3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0024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40011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40012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39999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0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1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2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3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4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5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6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7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8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009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642910" y="3286124"/>
            <a:ext cx="8039100" cy="1055687"/>
            <a:chOff x="340" y="661"/>
            <a:chExt cx="5064" cy="665"/>
          </a:xfrm>
        </p:grpSpPr>
        <p:sp>
          <p:nvSpPr>
            <p:cNvPr id="138" name="Freeform 47"/>
            <p:cNvSpPr>
              <a:spLocks/>
            </p:cNvSpPr>
            <p:nvPr/>
          </p:nvSpPr>
          <p:spPr bwMode="auto">
            <a:xfrm>
              <a:off x="1983" y="984"/>
              <a:ext cx="881" cy="339"/>
            </a:xfrm>
            <a:custGeom>
              <a:avLst/>
              <a:gdLst>
                <a:gd name="T0" fmla="*/ 0 w 881"/>
                <a:gd name="T1" fmla="*/ 0 h 339"/>
                <a:gd name="T2" fmla="*/ 421 w 881"/>
                <a:gd name="T3" fmla="*/ 336 h 339"/>
                <a:gd name="T4" fmla="*/ 881 w 881"/>
                <a:gd name="T5" fmla="*/ 16 h 339"/>
                <a:gd name="T6" fmla="*/ 0 60000 65536"/>
                <a:gd name="T7" fmla="*/ 0 60000 65536"/>
                <a:gd name="T8" fmla="*/ 0 60000 65536"/>
                <a:gd name="T9" fmla="*/ 0 w 881"/>
                <a:gd name="T10" fmla="*/ 0 h 339"/>
                <a:gd name="T11" fmla="*/ 881 w 881"/>
                <a:gd name="T12" fmla="*/ 339 h 3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1" h="339">
                  <a:moveTo>
                    <a:pt x="0" y="0"/>
                  </a:moveTo>
                  <a:cubicBezTo>
                    <a:pt x="70" y="56"/>
                    <a:pt x="274" y="333"/>
                    <a:pt x="421" y="336"/>
                  </a:cubicBezTo>
                  <a:cubicBezTo>
                    <a:pt x="568" y="339"/>
                    <a:pt x="785" y="83"/>
                    <a:pt x="881" y="16"/>
                  </a:cubicBezTo>
                </a:path>
              </a:pathLst>
            </a:cu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Freeform 48"/>
            <p:cNvSpPr>
              <a:spLocks/>
            </p:cNvSpPr>
            <p:nvPr/>
          </p:nvSpPr>
          <p:spPr bwMode="auto">
            <a:xfrm>
              <a:off x="3708" y="981"/>
              <a:ext cx="864" cy="339"/>
            </a:xfrm>
            <a:custGeom>
              <a:avLst/>
              <a:gdLst>
                <a:gd name="T0" fmla="*/ 0 w 864"/>
                <a:gd name="T1" fmla="*/ 0 h 339"/>
                <a:gd name="T2" fmla="*/ 428 w 864"/>
                <a:gd name="T3" fmla="*/ 335 h 339"/>
                <a:gd name="T4" fmla="*/ 864 w 864"/>
                <a:gd name="T5" fmla="*/ 23 h 339"/>
                <a:gd name="T6" fmla="*/ 0 60000 65536"/>
                <a:gd name="T7" fmla="*/ 0 60000 65536"/>
                <a:gd name="T8" fmla="*/ 0 60000 65536"/>
                <a:gd name="T9" fmla="*/ 0 w 864"/>
                <a:gd name="T10" fmla="*/ 0 h 339"/>
                <a:gd name="T11" fmla="*/ 864 w 864"/>
                <a:gd name="T12" fmla="*/ 339 h 3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339">
                  <a:moveTo>
                    <a:pt x="0" y="0"/>
                  </a:moveTo>
                  <a:cubicBezTo>
                    <a:pt x="71" y="56"/>
                    <a:pt x="284" y="331"/>
                    <a:pt x="428" y="335"/>
                  </a:cubicBezTo>
                  <a:cubicBezTo>
                    <a:pt x="572" y="339"/>
                    <a:pt x="773" y="88"/>
                    <a:pt x="864" y="23"/>
                  </a:cubicBezTo>
                </a:path>
              </a:pathLst>
            </a:cu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Freeform 49"/>
            <p:cNvSpPr>
              <a:spLocks/>
            </p:cNvSpPr>
            <p:nvPr/>
          </p:nvSpPr>
          <p:spPr bwMode="auto">
            <a:xfrm>
              <a:off x="2860" y="667"/>
              <a:ext cx="849" cy="337"/>
            </a:xfrm>
            <a:custGeom>
              <a:avLst/>
              <a:gdLst>
                <a:gd name="T0" fmla="*/ 849 w 849"/>
                <a:gd name="T1" fmla="*/ 315 h 337"/>
                <a:gd name="T2" fmla="*/ 407 w 849"/>
                <a:gd name="T3" fmla="*/ 4 h 337"/>
                <a:gd name="T4" fmla="*/ 0 w 849"/>
                <a:gd name="T5" fmla="*/ 337 h 337"/>
                <a:gd name="T6" fmla="*/ 0 60000 65536"/>
                <a:gd name="T7" fmla="*/ 0 60000 65536"/>
                <a:gd name="T8" fmla="*/ 0 60000 65536"/>
                <a:gd name="T9" fmla="*/ 0 w 849"/>
                <a:gd name="T10" fmla="*/ 0 h 337"/>
                <a:gd name="T11" fmla="*/ 849 w 849"/>
                <a:gd name="T12" fmla="*/ 337 h 3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9" h="337">
                  <a:moveTo>
                    <a:pt x="849" y="315"/>
                  </a:moveTo>
                  <a:cubicBezTo>
                    <a:pt x="775" y="263"/>
                    <a:pt x="548" y="0"/>
                    <a:pt x="407" y="4"/>
                  </a:cubicBezTo>
                  <a:cubicBezTo>
                    <a:pt x="266" y="8"/>
                    <a:pt x="85" y="268"/>
                    <a:pt x="0" y="337"/>
                  </a:cubicBezTo>
                </a:path>
              </a:pathLst>
            </a:cu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Freeform 50"/>
            <p:cNvSpPr>
              <a:spLocks/>
            </p:cNvSpPr>
            <p:nvPr/>
          </p:nvSpPr>
          <p:spPr bwMode="auto">
            <a:xfrm>
              <a:off x="4568" y="661"/>
              <a:ext cx="836" cy="343"/>
            </a:xfrm>
            <a:custGeom>
              <a:avLst/>
              <a:gdLst>
                <a:gd name="T0" fmla="*/ 836 w 836"/>
                <a:gd name="T1" fmla="*/ 281 h 343"/>
                <a:gd name="T2" fmla="*/ 435 w 836"/>
                <a:gd name="T3" fmla="*/ 10 h 343"/>
                <a:gd name="T4" fmla="*/ 0 w 836"/>
                <a:gd name="T5" fmla="*/ 343 h 343"/>
                <a:gd name="T6" fmla="*/ 0 60000 65536"/>
                <a:gd name="T7" fmla="*/ 0 60000 65536"/>
                <a:gd name="T8" fmla="*/ 0 60000 65536"/>
                <a:gd name="T9" fmla="*/ 0 w 836"/>
                <a:gd name="T10" fmla="*/ 0 h 343"/>
                <a:gd name="T11" fmla="*/ 836 w 836"/>
                <a:gd name="T12" fmla="*/ 343 h 3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6" h="343">
                  <a:moveTo>
                    <a:pt x="836" y="281"/>
                  </a:moveTo>
                  <a:cubicBezTo>
                    <a:pt x="769" y="236"/>
                    <a:pt x="574" y="0"/>
                    <a:pt x="435" y="10"/>
                  </a:cubicBezTo>
                  <a:cubicBezTo>
                    <a:pt x="296" y="20"/>
                    <a:pt x="91" y="274"/>
                    <a:pt x="0" y="343"/>
                  </a:cubicBezTo>
                </a:path>
              </a:pathLst>
            </a:cu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Freeform 51"/>
            <p:cNvSpPr>
              <a:spLocks/>
            </p:cNvSpPr>
            <p:nvPr/>
          </p:nvSpPr>
          <p:spPr bwMode="auto">
            <a:xfrm>
              <a:off x="1116" y="677"/>
              <a:ext cx="876" cy="323"/>
            </a:xfrm>
            <a:custGeom>
              <a:avLst/>
              <a:gdLst>
                <a:gd name="T0" fmla="*/ 876 w 876"/>
                <a:gd name="T1" fmla="*/ 313 h 323"/>
                <a:gd name="T2" fmla="*/ 439 w 876"/>
                <a:gd name="T3" fmla="*/ 2 h 323"/>
                <a:gd name="T4" fmla="*/ 0 w 876"/>
                <a:gd name="T5" fmla="*/ 323 h 323"/>
                <a:gd name="T6" fmla="*/ 0 60000 65536"/>
                <a:gd name="T7" fmla="*/ 0 60000 65536"/>
                <a:gd name="T8" fmla="*/ 0 60000 65536"/>
                <a:gd name="T9" fmla="*/ 0 w 876"/>
                <a:gd name="T10" fmla="*/ 0 h 323"/>
                <a:gd name="T11" fmla="*/ 876 w 876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6" h="323">
                  <a:moveTo>
                    <a:pt x="876" y="313"/>
                  </a:moveTo>
                  <a:cubicBezTo>
                    <a:pt x="803" y="261"/>
                    <a:pt x="585" y="0"/>
                    <a:pt x="439" y="2"/>
                  </a:cubicBezTo>
                  <a:cubicBezTo>
                    <a:pt x="293" y="4"/>
                    <a:pt x="92" y="256"/>
                    <a:pt x="0" y="323"/>
                  </a:cubicBezTo>
                </a:path>
              </a:pathLst>
            </a:cu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Freeform 52"/>
            <p:cNvSpPr>
              <a:spLocks/>
            </p:cNvSpPr>
            <p:nvPr/>
          </p:nvSpPr>
          <p:spPr bwMode="auto">
            <a:xfrm>
              <a:off x="340" y="992"/>
              <a:ext cx="788" cy="334"/>
            </a:xfrm>
            <a:custGeom>
              <a:avLst/>
              <a:gdLst>
                <a:gd name="T0" fmla="*/ 0 w 788"/>
                <a:gd name="T1" fmla="*/ 58 h 334"/>
                <a:gd name="T2" fmla="*/ 328 w 788"/>
                <a:gd name="T3" fmla="*/ 324 h 334"/>
                <a:gd name="T4" fmla="*/ 788 w 788"/>
                <a:gd name="T5" fmla="*/ 0 h 334"/>
                <a:gd name="T6" fmla="*/ 0 60000 65536"/>
                <a:gd name="T7" fmla="*/ 0 60000 65536"/>
                <a:gd name="T8" fmla="*/ 0 60000 65536"/>
                <a:gd name="T9" fmla="*/ 0 w 788"/>
                <a:gd name="T10" fmla="*/ 0 h 334"/>
                <a:gd name="T11" fmla="*/ 788 w 788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8" h="334">
                  <a:moveTo>
                    <a:pt x="0" y="58"/>
                  </a:moveTo>
                  <a:cubicBezTo>
                    <a:pt x="55" y="102"/>
                    <a:pt x="197" y="334"/>
                    <a:pt x="328" y="324"/>
                  </a:cubicBezTo>
                  <a:cubicBezTo>
                    <a:pt x="459" y="314"/>
                    <a:pt x="692" y="68"/>
                    <a:pt x="788" y="0"/>
                  </a:cubicBezTo>
                </a:path>
              </a:pathLst>
            </a:cu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642910" y="3643314"/>
            <a:ext cx="8039100" cy="508000"/>
            <a:chOff x="385" y="2122"/>
            <a:chExt cx="5064" cy="320"/>
          </a:xfrm>
        </p:grpSpPr>
        <p:sp>
          <p:nvSpPr>
            <p:cNvPr id="39986" name="Freeform 54"/>
            <p:cNvSpPr>
              <a:spLocks/>
            </p:cNvSpPr>
            <p:nvPr/>
          </p:nvSpPr>
          <p:spPr bwMode="auto">
            <a:xfrm>
              <a:off x="2034" y="2286"/>
              <a:ext cx="858" cy="150"/>
            </a:xfrm>
            <a:custGeom>
              <a:avLst/>
              <a:gdLst>
                <a:gd name="T0" fmla="*/ 0 w 858"/>
                <a:gd name="T1" fmla="*/ 0 h 150"/>
                <a:gd name="T2" fmla="*/ 406 w 858"/>
                <a:gd name="T3" fmla="*/ 150 h 150"/>
                <a:gd name="T4" fmla="*/ 858 w 858"/>
                <a:gd name="T5" fmla="*/ 0 h 150"/>
                <a:gd name="T6" fmla="*/ 0 60000 65536"/>
                <a:gd name="T7" fmla="*/ 0 60000 65536"/>
                <a:gd name="T8" fmla="*/ 0 60000 65536"/>
                <a:gd name="T9" fmla="*/ 0 w 858"/>
                <a:gd name="T10" fmla="*/ 0 h 150"/>
                <a:gd name="T11" fmla="*/ 858 w 858"/>
                <a:gd name="T12" fmla="*/ 150 h 1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150">
                  <a:moveTo>
                    <a:pt x="0" y="0"/>
                  </a:moveTo>
                  <a:cubicBezTo>
                    <a:pt x="68" y="25"/>
                    <a:pt x="263" y="150"/>
                    <a:pt x="406" y="150"/>
                  </a:cubicBezTo>
                  <a:cubicBezTo>
                    <a:pt x="549" y="150"/>
                    <a:pt x="764" y="31"/>
                    <a:pt x="858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7" name="Freeform 55"/>
            <p:cNvSpPr>
              <a:spLocks/>
            </p:cNvSpPr>
            <p:nvPr/>
          </p:nvSpPr>
          <p:spPr bwMode="auto">
            <a:xfrm>
              <a:off x="3744" y="2283"/>
              <a:ext cx="873" cy="158"/>
            </a:xfrm>
            <a:custGeom>
              <a:avLst/>
              <a:gdLst>
                <a:gd name="T0" fmla="*/ 0 w 873"/>
                <a:gd name="T1" fmla="*/ 6 h 158"/>
                <a:gd name="T2" fmla="*/ 436 w 873"/>
                <a:gd name="T3" fmla="*/ 157 h 158"/>
                <a:gd name="T4" fmla="*/ 873 w 873"/>
                <a:gd name="T5" fmla="*/ 0 h 158"/>
                <a:gd name="T6" fmla="*/ 0 60000 65536"/>
                <a:gd name="T7" fmla="*/ 0 60000 65536"/>
                <a:gd name="T8" fmla="*/ 0 60000 65536"/>
                <a:gd name="T9" fmla="*/ 0 w 873"/>
                <a:gd name="T10" fmla="*/ 0 h 158"/>
                <a:gd name="T11" fmla="*/ 873 w 873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3" h="158">
                  <a:moveTo>
                    <a:pt x="0" y="6"/>
                  </a:moveTo>
                  <a:cubicBezTo>
                    <a:pt x="73" y="31"/>
                    <a:pt x="291" y="158"/>
                    <a:pt x="436" y="157"/>
                  </a:cubicBezTo>
                  <a:cubicBezTo>
                    <a:pt x="581" y="156"/>
                    <a:pt x="782" y="33"/>
                    <a:pt x="873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8" name="Freeform 56"/>
            <p:cNvSpPr>
              <a:spLocks/>
            </p:cNvSpPr>
            <p:nvPr/>
          </p:nvSpPr>
          <p:spPr bwMode="auto">
            <a:xfrm>
              <a:off x="2877" y="2128"/>
              <a:ext cx="879" cy="164"/>
            </a:xfrm>
            <a:custGeom>
              <a:avLst/>
              <a:gdLst>
                <a:gd name="T0" fmla="*/ 879 w 879"/>
                <a:gd name="T1" fmla="*/ 164 h 164"/>
                <a:gd name="T2" fmla="*/ 431 w 879"/>
                <a:gd name="T3" fmla="*/ 0 h 164"/>
                <a:gd name="T4" fmla="*/ 0 w 879"/>
                <a:gd name="T5" fmla="*/ 161 h 164"/>
                <a:gd name="T6" fmla="*/ 0 60000 65536"/>
                <a:gd name="T7" fmla="*/ 0 60000 65536"/>
                <a:gd name="T8" fmla="*/ 0 60000 65536"/>
                <a:gd name="T9" fmla="*/ 0 w 879"/>
                <a:gd name="T10" fmla="*/ 0 h 164"/>
                <a:gd name="T11" fmla="*/ 879 w 879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9" h="164">
                  <a:moveTo>
                    <a:pt x="879" y="164"/>
                  </a:moveTo>
                  <a:cubicBezTo>
                    <a:pt x="805" y="137"/>
                    <a:pt x="577" y="0"/>
                    <a:pt x="431" y="0"/>
                  </a:cubicBezTo>
                  <a:cubicBezTo>
                    <a:pt x="285" y="0"/>
                    <a:pt x="90" y="128"/>
                    <a:pt x="0" y="161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9" name="Freeform 57"/>
            <p:cNvSpPr>
              <a:spLocks/>
            </p:cNvSpPr>
            <p:nvPr/>
          </p:nvSpPr>
          <p:spPr bwMode="auto">
            <a:xfrm>
              <a:off x="4604" y="2122"/>
              <a:ext cx="845" cy="166"/>
            </a:xfrm>
            <a:custGeom>
              <a:avLst/>
              <a:gdLst>
                <a:gd name="T0" fmla="*/ 845 w 845"/>
                <a:gd name="T1" fmla="*/ 129 h 166"/>
                <a:gd name="T2" fmla="*/ 432 w 845"/>
                <a:gd name="T3" fmla="*/ 6 h 166"/>
                <a:gd name="T4" fmla="*/ 0 w 845"/>
                <a:gd name="T5" fmla="*/ 166 h 166"/>
                <a:gd name="T6" fmla="*/ 0 60000 65536"/>
                <a:gd name="T7" fmla="*/ 0 60000 65536"/>
                <a:gd name="T8" fmla="*/ 0 60000 65536"/>
                <a:gd name="T9" fmla="*/ 0 w 845"/>
                <a:gd name="T10" fmla="*/ 0 h 166"/>
                <a:gd name="T11" fmla="*/ 845 w 84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5" h="166">
                  <a:moveTo>
                    <a:pt x="845" y="129"/>
                  </a:moveTo>
                  <a:cubicBezTo>
                    <a:pt x="776" y="109"/>
                    <a:pt x="573" y="0"/>
                    <a:pt x="432" y="6"/>
                  </a:cubicBezTo>
                  <a:cubicBezTo>
                    <a:pt x="291" y="12"/>
                    <a:pt x="90" y="133"/>
                    <a:pt x="0" y="1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90" name="Freeform 58"/>
            <p:cNvSpPr>
              <a:spLocks/>
            </p:cNvSpPr>
            <p:nvPr/>
          </p:nvSpPr>
          <p:spPr bwMode="auto">
            <a:xfrm>
              <a:off x="1137" y="2130"/>
              <a:ext cx="900" cy="159"/>
            </a:xfrm>
            <a:custGeom>
              <a:avLst/>
              <a:gdLst>
                <a:gd name="T0" fmla="*/ 900 w 900"/>
                <a:gd name="T1" fmla="*/ 159 h 159"/>
                <a:gd name="T2" fmla="*/ 462 w 900"/>
                <a:gd name="T3" fmla="*/ 0 h 159"/>
                <a:gd name="T4" fmla="*/ 0 w 900"/>
                <a:gd name="T5" fmla="*/ 159 h 159"/>
                <a:gd name="T6" fmla="*/ 0 60000 65536"/>
                <a:gd name="T7" fmla="*/ 0 60000 65536"/>
                <a:gd name="T8" fmla="*/ 0 60000 65536"/>
                <a:gd name="T9" fmla="*/ 0 w 900"/>
                <a:gd name="T10" fmla="*/ 0 h 159"/>
                <a:gd name="T11" fmla="*/ 900 w 900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0" h="159">
                  <a:moveTo>
                    <a:pt x="900" y="159"/>
                  </a:moveTo>
                  <a:cubicBezTo>
                    <a:pt x="827" y="133"/>
                    <a:pt x="612" y="0"/>
                    <a:pt x="462" y="0"/>
                  </a:cubicBezTo>
                  <a:cubicBezTo>
                    <a:pt x="312" y="0"/>
                    <a:pt x="96" y="126"/>
                    <a:pt x="0" y="15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91" name="Freeform 59"/>
            <p:cNvSpPr>
              <a:spLocks/>
            </p:cNvSpPr>
            <p:nvPr/>
          </p:nvSpPr>
          <p:spPr bwMode="auto">
            <a:xfrm>
              <a:off x="385" y="2283"/>
              <a:ext cx="767" cy="159"/>
            </a:xfrm>
            <a:custGeom>
              <a:avLst/>
              <a:gdLst>
                <a:gd name="T0" fmla="*/ 0 w 767"/>
                <a:gd name="T1" fmla="*/ 21 h 159"/>
                <a:gd name="T2" fmla="*/ 329 w 767"/>
                <a:gd name="T3" fmla="*/ 156 h 159"/>
                <a:gd name="T4" fmla="*/ 767 w 767"/>
                <a:gd name="T5" fmla="*/ 0 h 159"/>
                <a:gd name="T6" fmla="*/ 0 60000 65536"/>
                <a:gd name="T7" fmla="*/ 0 60000 65536"/>
                <a:gd name="T8" fmla="*/ 0 60000 65536"/>
                <a:gd name="T9" fmla="*/ 0 w 767"/>
                <a:gd name="T10" fmla="*/ 0 h 159"/>
                <a:gd name="T11" fmla="*/ 767 w 767"/>
                <a:gd name="T12" fmla="*/ 159 h 1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7" h="159">
                  <a:moveTo>
                    <a:pt x="0" y="21"/>
                  </a:moveTo>
                  <a:cubicBezTo>
                    <a:pt x="55" y="43"/>
                    <a:pt x="201" y="159"/>
                    <a:pt x="329" y="156"/>
                  </a:cubicBezTo>
                  <a:cubicBezTo>
                    <a:pt x="457" y="153"/>
                    <a:pt x="676" y="32"/>
                    <a:pt x="767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78"/>
          <p:cNvGrpSpPr>
            <a:grpSpLocks/>
          </p:cNvGrpSpPr>
          <p:nvPr/>
        </p:nvGrpSpPr>
        <p:grpSpPr bwMode="auto">
          <a:xfrm>
            <a:off x="428596" y="5214950"/>
            <a:ext cx="8166100" cy="506412"/>
            <a:chOff x="296" y="3091"/>
            <a:chExt cx="5144" cy="319"/>
          </a:xfrm>
        </p:grpSpPr>
        <p:sp>
          <p:nvSpPr>
            <p:cNvPr id="39982" name="Freeform 67"/>
            <p:cNvSpPr>
              <a:spLocks/>
            </p:cNvSpPr>
            <p:nvPr/>
          </p:nvSpPr>
          <p:spPr bwMode="auto">
            <a:xfrm>
              <a:off x="1140" y="3240"/>
              <a:ext cx="1736" cy="170"/>
            </a:xfrm>
            <a:custGeom>
              <a:avLst/>
              <a:gdLst>
                <a:gd name="T0" fmla="*/ 0 w 1736"/>
                <a:gd name="T1" fmla="*/ 0 h 170"/>
                <a:gd name="T2" fmla="*/ 872 w 1736"/>
                <a:gd name="T3" fmla="*/ 168 h 170"/>
                <a:gd name="T4" fmla="*/ 1736 w 1736"/>
                <a:gd name="T5" fmla="*/ 12 h 170"/>
                <a:gd name="T6" fmla="*/ 0 60000 65536"/>
                <a:gd name="T7" fmla="*/ 0 60000 65536"/>
                <a:gd name="T8" fmla="*/ 0 60000 65536"/>
                <a:gd name="T9" fmla="*/ 0 w 1736"/>
                <a:gd name="T10" fmla="*/ 0 h 170"/>
                <a:gd name="T11" fmla="*/ 1736 w 1736"/>
                <a:gd name="T12" fmla="*/ 170 h 1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6" h="170">
                  <a:moveTo>
                    <a:pt x="0" y="0"/>
                  </a:moveTo>
                  <a:cubicBezTo>
                    <a:pt x="145" y="28"/>
                    <a:pt x="583" y="166"/>
                    <a:pt x="872" y="168"/>
                  </a:cubicBezTo>
                  <a:cubicBezTo>
                    <a:pt x="1161" y="170"/>
                    <a:pt x="1556" y="44"/>
                    <a:pt x="1736" y="12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3" name="Freeform 68"/>
            <p:cNvSpPr>
              <a:spLocks/>
            </p:cNvSpPr>
            <p:nvPr/>
          </p:nvSpPr>
          <p:spPr bwMode="auto">
            <a:xfrm>
              <a:off x="4592" y="3244"/>
              <a:ext cx="848" cy="164"/>
            </a:xfrm>
            <a:custGeom>
              <a:avLst/>
              <a:gdLst>
                <a:gd name="T0" fmla="*/ 0 w 848"/>
                <a:gd name="T1" fmla="*/ 0 h 164"/>
                <a:gd name="T2" fmla="*/ 492 w 848"/>
                <a:gd name="T3" fmla="*/ 116 h 164"/>
                <a:gd name="T4" fmla="*/ 848 w 848"/>
                <a:gd name="T5" fmla="*/ 164 h 164"/>
                <a:gd name="T6" fmla="*/ 0 60000 65536"/>
                <a:gd name="T7" fmla="*/ 0 60000 65536"/>
                <a:gd name="T8" fmla="*/ 0 60000 65536"/>
                <a:gd name="T9" fmla="*/ 0 w 848"/>
                <a:gd name="T10" fmla="*/ 0 h 164"/>
                <a:gd name="T11" fmla="*/ 848 w 848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164">
                  <a:moveTo>
                    <a:pt x="0" y="0"/>
                  </a:moveTo>
                  <a:cubicBezTo>
                    <a:pt x="82" y="19"/>
                    <a:pt x="351" y="89"/>
                    <a:pt x="492" y="116"/>
                  </a:cubicBezTo>
                  <a:cubicBezTo>
                    <a:pt x="633" y="143"/>
                    <a:pt x="774" y="154"/>
                    <a:pt x="848" y="164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4" name="Freeform 69"/>
            <p:cNvSpPr>
              <a:spLocks/>
            </p:cNvSpPr>
            <p:nvPr/>
          </p:nvSpPr>
          <p:spPr bwMode="auto">
            <a:xfrm>
              <a:off x="2876" y="3091"/>
              <a:ext cx="1724" cy="161"/>
            </a:xfrm>
            <a:custGeom>
              <a:avLst/>
              <a:gdLst>
                <a:gd name="T0" fmla="*/ 1724 w 1724"/>
                <a:gd name="T1" fmla="*/ 153 h 161"/>
                <a:gd name="T2" fmla="*/ 860 w 1724"/>
                <a:gd name="T3" fmla="*/ 1 h 161"/>
                <a:gd name="T4" fmla="*/ 0 w 1724"/>
                <a:gd name="T5" fmla="*/ 161 h 161"/>
                <a:gd name="T6" fmla="*/ 0 60000 65536"/>
                <a:gd name="T7" fmla="*/ 0 60000 65536"/>
                <a:gd name="T8" fmla="*/ 0 60000 65536"/>
                <a:gd name="T9" fmla="*/ 0 w 1724"/>
                <a:gd name="T10" fmla="*/ 0 h 161"/>
                <a:gd name="T11" fmla="*/ 1724 w 1724"/>
                <a:gd name="T12" fmla="*/ 161 h 1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4" h="161">
                  <a:moveTo>
                    <a:pt x="1724" y="153"/>
                  </a:moveTo>
                  <a:cubicBezTo>
                    <a:pt x="1580" y="128"/>
                    <a:pt x="1147" y="0"/>
                    <a:pt x="860" y="1"/>
                  </a:cubicBezTo>
                  <a:cubicBezTo>
                    <a:pt x="573" y="2"/>
                    <a:pt x="179" y="128"/>
                    <a:pt x="0" y="161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5" name="Freeform 71"/>
            <p:cNvSpPr>
              <a:spLocks/>
            </p:cNvSpPr>
            <p:nvPr/>
          </p:nvSpPr>
          <p:spPr bwMode="auto">
            <a:xfrm>
              <a:off x="296" y="3092"/>
              <a:ext cx="856" cy="148"/>
            </a:xfrm>
            <a:custGeom>
              <a:avLst/>
              <a:gdLst>
                <a:gd name="T0" fmla="*/ 856 w 856"/>
                <a:gd name="T1" fmla="*/ 148 h 148"/>
                <a:gd name="T2" fmla="*/ 356 w 856"/>
                <a:gd name="T3" fmla="*/ 44 h 148"/>
                <a:gd name="T4" fmla="*/ 0 w 856"/>
                <a:gd name="T5" fmla="*/ 0 h 148"/>
                <a:gd name="T6" fmla="*/ 0 60000 65536"/>
                <a:gd name="T7" fmla="*/ 0 60000 65536"/>
                <a:gd name="T8" fmla="*/ 0 60000 65536"/>
                <a:gd name="T9" fmla="*/ 0 w 856"/>
                <a:gd name="T10" fmla="*/ 0 h 148"/>
                <a:gd name="T11" fmla="*/ 856 w 856"/>
                <a:gd name="T12" fmla="*/ 148 h 1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6" h="148">
                  <a:moveTo>
                    <a:pt x="856" y="148"/>
                  </a:moveTo>
                  <a:cubicBezTo>
                    <a:pt x="773" y="130"/>
                    <a:pt x="499" y="69"/>
                    <a:pt x="356" y="44"/>
                  </a:cubicBezTo>
                  <a:cubicBezTo>
                    <a:pt x="213" y="19"/>
                    <a:pt x="74" y="9"/>
                    <a:pt x="0" y="0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88"/>
          <p:cNvGrpSpPr>
            <a:grpSpLocks/>
          </p:cNvGrpSpPr>
          <p:nvPr/>
        </p:nvGrpSpPr>
        <p:grpSpPr bwMode="auto">
          <a:xfrm>
            <a:off x="1857356" y="2857496"/>
            <a:ext cx="5416550" cy="2043112"/>
            <a:chOff x="1164" y="1643"/>
            <a:chExt cx="3412" cy="1287"/>
          </a:xfrm>
        </p:grpSpPr>
        <p:sp>
          <p:nvSpPr>
            <p:cNvPr id="39978" name="Freeform 80"/>
            <p:cNvSpPr>
              <a:spLocks/>
            </p:cNvSpPr>
            <p:nvPr/>
          </p:nvSpPr>
          <p:spPr bwMode="auto">
            <a:xfrm>
              <a:off x="1164" y="2272"/>
              <a:ext cx="858" cy="658"/>
            </a:xfrm>
            <a:custGeom>
              <a:avLst/>
              <a:gdLst>
                <a:gd name="T0" fmla="*/ 0 w 858"/>
                <a:gd name="T1" fmla="*/ 60 h 658"/>
                <a:gd name="T2" fmla="*/ 404 w 858"/>
                <a:gd name="T3" fmla="*/ 648 h 658"/>
                <a:gd name="T4" fmla="*/ 858 w 858"/>
                <a:gd name="T5" fmla="*/ 0 h 658"/>
                <a:gd name="T6" fmla="*/ 0 60000 65536"/>
                <a:gd name="T7" fmla="*/ 0 60000 65536"/>
                <a:gd name="T8" fmla="*/ 0 60000 65536"/>
                <a:gd name="T9" fmla="*/ 0 w 858"/>
                <a:gd name="T10" fmla="*/ 0 h 658"/>
                <a:gd name="T11" fmla="*/ 858 w 858"/>
                <a:gd name="T12" fmla="*/ 658 h 6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658">
                  <a:moveTo>
                    <a:pt x="0" y="60"/>
                  </a:moveTo>
                  <a:cubicBezTo>
                    <a:pt x="67" y="158"/>
                    <a:pt x="261" y="658"/>
                    <a:pt x="404" y="648"/>
                  </a:cubicBezTo>
                  <a:cubicBezTo>
                    <a:pt x="547" y="638"/>
                    <a:pt x="764" y="135"/>
                    <a:pt x="858" y="0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79" name="Freeform 81"/>
            <p:cNvSpPr>
              <a:spLocks/>
            </p:cNvSpPr>
            <p:nvPr/>
          </p:nvSpPr>
          <p:spPr bwMode="auto">
            <a:xfrm>
              <a:off x="2846" y="2230"/>
              <a:ext cx="902" cy="694"/>
            </a:xfrm>
            <a:custGeom>
              <a:avLst/>
              <a:gdLst>
                <a:gd name="T0" fmla="*/ 0 w 902"/>
                <a:gd name="T1" fmla="*/ 0 h 694"/>
                <a:gd name="T2" fmla="*/ 454 w 902"/>
                <a:gd name="T3" fmla="*/ 686 h 694"/>
                <a:gd name="T4" fmla="*/ 902 w 902"/>
                <a:gd name="T5" fmla="*/ 46 h 694"/>
                <a:gd name="T6" fmla="*/ 0 60000 65536"/>
                <a:gd name="T7" fmla="*/ 0 60000 65536"/>
                <a:gd name="T8" fmla="*/ 0 60000 65536"/>
                <a:gd name="T9" fmla="*/ 0 w 902"/>
                <a:gd name="T10" fmla="*/ 0 h 694"/>
                <a:gd name="T11" fmla="*/ 902 w 902"/>
                <a:gd name="T12" fmla="*/ 694 h 6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2" h="694">
                  <a:moveTo>
                    <a:pt x="0" y="0"/>
                  </a:moveTo>
                  <a:cubicBezTo>
                    <a:pt x="76" y="114"/>
                    <a:pt x="304" y="678"/>
                    <a:pt x="454" y="686"/>
                  </a:cubicBezTo>
                  <a:cubicBezTo>
                    <a:pt x="604" y="694"/>
                    <a:pt x="809" y="179"/>
                    <a:pt x="902" y="46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0" name="Freeform 82"/>
            <p:cNvSpPr>
              <a:spLocks/>
            </p:cNvSpPr>
            <p:nvPr/>
          </p:nvSpPr>
          <p:spPr bwMode="auto">
            <a:xfrm>
              <a:off x="2014" y="1645"/>
              <a:ext cx="852" cy="635"/>
            </a:xfrm>
            <a:custGeom>
              <a:avLst/>
              <a:gdLst>
                <a:gd name="T0" fmla="*/ 852 w 852"/>
                <a:gd name="T1" fmla="*/ 615 h 635"/>
                <a:gd name="T2" fmla="*/ 426 w 852"/>
                <a:gd name="T3" fmla="*/ 3 h 635"/>
                <a:gd name="T4" fmla="*/ 0 w 852"/>
                <a:gd name="T5" fmla="*/ 635 h 635"/>
                <a:gd name="T6" fmla="*/ 0 60000 65536"/>
                <a:gd name="T7" fmla="*/ 0 60000 65536"/>
                <a:gd name="T8" fmla="*/ 0 60000 65536"/>
                <a:gd name="T9" fmla="*/ 0 w 852"/>
                <a:gd name="T10" fmla="*/ 0 h 635"/>
                <a:gd name="T11" fmla="*/ 852 w 852"/>
                <a:gd name="T12" fmla="*/ 635 h 6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2" h="635">
                  <a:moveTo>
                    <a:pt x="852" y="615"/>
                  </a:moveTo>
                  <a:cubicBezTo>
                    <a:pt x="781" y="513"/>
                    <a:pt x="568" y="0"/>
                    <a:pt x="426" y="3"/>
                  </a:cubicBezTo>
                  <a:cubicBezTo>
                    <a:pt x="284" y="6"/>
                    <a:pt x="89" y="503"/>
                    <a:pt x="0" y="635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81" name="Freeform 84"/>
            <p:cNvSpPr>
              <a:spLocks/>
            </p:cNvSpPr>
            <p:nvPr/>
          </p:nvSpPr>
          <p:spPr bwMode="auto">
            <a:xfrm>
              <a:off x="3740" y="1643"/>
              <a:ext cx="836" cy="649"/>
            </a:xfrm>
            <a:custGeom>
              <a:avLst/>
              <a:gdLst>
                <a:gd name="T0" fmla="*/ 836 w 836"/>
                <a:gd name="T1" fmla="*/ 593 h 649"/>
                <a:gd name="T2" fmla="*/ 428 w 836"/>
                <a:gd name="T3" fmla="*/ 9 h 649"/>
                <a:gd name="T4" fmla="*/ 0 w 836"/>
                <a:gd name="T5" fmla="*/ 649 h 649"/>
                <a:gd name="T6" fmla="*/ 0 60000 65536"/>
                <a:gd name="T7" fmla="*/ 0 60000 65536"/>
                <a:gd name="T8" fmla="*/ 0 60000 65536"/>
                <a:gd name="T9" fmla="*/ 0 w 836"/>
                <a:gd name="T10" fmla="*/ 0 h 649"/>
                <a:gd name="T11" fmla="*/ 836 w 836"/>
                <a:gd name="T12" fmla="*/ 649 h 6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6" h="649">
                  <a:moveTo>
                    <a:pt x="836" y="593"/>
                  </a:moveTo>
                  <a:cubicBezTo>
                    <a:pt x="767" y="495"/>
                    <a:pt x="567" y="0"/>
                    <a:pt x="428" y="9"/>
                  </a:cubicBezTo>
                  <a:cubicBezTo>
                    <a:pt x="289" y="18"/>
                    <a:pt x="89" y="516"/>
                    <a:pt x="0" y="649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" name="Rectangle 119"/>
          <p:cNvSpPr>
            <a:spLocks noChangeArrowheads="1"/>
          </p:cNvSpPr>
          <p:nvPr/>
        </p:nvSpPr>
        <p:spPr bwMode="auto">
          <a:xfrm>
            <a:off x="6286500" y="6072188"/>
            <a:ext cx="3168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aseline="0" dirty="0">
                <a:latin typeface="Arial" charset="0"/>
                <a:hlinkClick r:id="" action="ppaction://noaction"/>
              </a:rPr>
              <a:t>а)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б)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в)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г)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д)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9900"/>
                </a:solidFill>
                <a:latin typeface="Arial" charset="0"/>
                <a:hlinkClick r:id="" action="ppaction://noaction"/>
              </a:rPr>
              <a:t>5</a:t>
            </a:r>
            <a:endParaRPr lang="ru-RU" sz="1400" baseline="0" dirty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175" name="Rectangle 120"/>
          <p:cNvSpPr>
            <a:spLocks noChangeArrowheads="1"/>
          </p:cNvSpPr>
          <p:nvPr/>
        </p:nvSpPr>
        <p:spPr bwMode="auto">
          <a:xfrm>
            <a:off x="2214563" y="5500688"/>
            <a:ext cx="2286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aseline="0" dirty="0">
                <a:latin typeface="Arial" charset="0"/>
                <a:hlinkClick r:id="" action="ppaction://noaction"/>
              </a:rPr>
              <a:t>а)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б)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в)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</a:t>
            </a:r>
            <a:r>
              <a:rPr lang="ru-RU" sz="1400" baseline="0" dirty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г)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</a:rPr>
              <a:t>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д)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9900"/>
                </a:solidFill>
                <a:latin typeface="Arial" charset="0"/>
                <a:hlinkClick r:id="" action="ppaction://noaction"/>
              </a:rPr>
              <a:t>5</a:t>
            </a:r>
            <a:endParaRPr lang="ru-RU" sz="1400" baseline="0" dirty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176" name="Rectangle 122"/>
          <p:cNvSpPr>
            <a:spLocks noChangeArrowheads="1"/>
          </p:cNvSpPr>
          <p:nvPr/>
        </p:nvSpPr>
        <p:spPr bwMode="auto">
          <a:xfrm>
            <a:off x="1763713" y="6072206"/>
            <a:ext cx="3168650" cy="28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aseline="0" dirty="0">
                <a:latin typeface="Arial" charset="0"/>
                <a:hlinkClick r:id="" action="ppaction://noaction"/>
              </a:rPr>
              <a:t>а)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б)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</a:t>
            </a:r>
            <a:r>
              <a:rPr lang="ru-RU" sz="1400" baseline="0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в)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г)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   </a:t>
            </a:r>
            <a:r>
              <a:rPr lang="ru-RU" sz="1400" baseline="0" dirty="0" smtClean="0">
                <a:latin typeface="Arial" charset="0"/>
                <a:hlinkClick r:id="" action="ppaction://noaction"/>
              </a:rPr>
              <a:t>д)</a:t>
            </a:r>
            <a:r>
              <a:rPr lang="ru-RU" sz="1400" baseline="0" dirty="0" smtClean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 smtClean="0">
                <a:solidFill>
                  <a:srgbClr val="FF9900"/>
                </a:solidFill>
                <a:latin typeface="Arial" charset="0"/>
                <a:hlinkClick r:id="" action="ppaction://noaction"/>
              </a:rPr>
              <a:t>5</a:t>
            </a:r>
            <a:endParaRPr lang="ru-RU" sz="1400" baseline="0" dirty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177" name="Rectangle 123"/>
          <p:cNvSpPr>
            <a:spLocks noChangeArrowheads="1"/>
          </p:cNvSpPr>
          <p:nvPr/>
        </p:nvSpPr>
        <p:spPr bwMode="auto">
          <a:xfrm>
            <a:off x="6643688" y="5429250"/>
            <a:ext cx="235743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400" baseline="0" dirty="0">
                <a:latin typeface="Arial" charset="0"/>
                <a:hlinkClick r:id="" action="ppaction://noaction"/>
              </a:rPr>
              <a:t>а)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б)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в)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  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latin typeface="Arial" charset="0"/>
                <a:hlinkClick r:id="" action="ppaction://noaction"/>
              </a:rPr>
              <a:t>г)</a:t>
            </a:r>
            <a:r>
              <a:rPr lang="ru-RU" sz="14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4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4   </a:t>
            </a:r>
            <a:r>
              <a:rPr lang="ru-RU" sz="1400" baseline="0" dirty="0" smtClean="0">
                <a:solidFill>
                  <a:srgbClr val="C00000"/>
                </a:solidFill>
                <a:latin typeface="Arial" charset="0"/>
                <a:hlinkClick r:id="" action="ppaction://noaction"/>
              </a:rPr>
              <a:t>д)</a:t>
            </a:r>
            <a:r>
              <a:rPr lang="ru-RU" sz="1400" baseline="0" dirty="0" smtClean="0">
                <a:solidFill>
                  <a:srgbClr val="FF9900"/>
                </a:solidFill>
                <a:latin typeface="Arial" charset="0"/>
                <a:hlinkClick r:id="" action="ppaction://noaction"/>
              </a:rPr>
              <a:t>5</a:t>
            </a:r>
            <a:endParaRPr lang="ru-RU" sz="1400" baseline="0" dirty="0">
              <a:solidFill>
                <a:srgbClr val="00CC00"/>
              </a:solidFill>
              <a:latin typeface="Arial" charset="0"/>
            </a:endParaRPr>
          </a:p>
        </p:txBody>
      </p:sp>
      <p:sp>
        <p:nvSpPr>
          <p:cNvPr id="179" name="Rectangle 125"/>
          <p:cNvSpPr>
            <a:spLocks noChangeArrowheads="1"/>
          </p:cNvSpPr>
          <p:nvPr/>
        </p:nvSpPr>
        <p:spPr bwMode="auto">
          <a:xfrm>
            <a:off x="7164388" y="1557338"/>
            <a:ext cx="431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chemeClr val="hlink"/>
                </a:solidFill>
                <a:latin typeface="Arial" charset="0"/>
              </a:rPr>
              <a:t>4</a:t>
            </a:r>
          </a:p>
        </p:txBody>
      </p:sp>
      <p:sp>
        <p:nvSpPr>
          <p:cNvPr id="180" name="Rectangle 126"/>
          <p:cNvSpPr>
            <a:spLocks noChangeArrowheads="1"/>
          </p:cNvSpPr>
          <p:nvPr/>
        </p:nvSpPr>
        <p:spPr bwMode="auto">
          <a:xfrm>
            <a:off x="7885113" y="3068638"/>
            <a:ext cx="431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81" name="Rectangle 127"/>
          <p:cNvSpPr>
            <a:spLocks noChangeArrowheads="1"/>
          </p:cNvSpPr>
          <p:nvPr/>
        </p:nvSpPr>
        <p:spPr bwMode="auto">
          <a:xfrm>
            <a:off x="7812088" y="4941888"/>
            <a:ext cx="431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00FF"/>
                </a:solidFill>
                <a:latin typeface="Arial" charset="0"/>
              </a:rPr>
              <a:t>2</a:t>
            </a:r>
          </a:p>
        </p:txBody>
      </p:sp>
      <p:sp>
        <p:nvSpPr>
          <p:cNvPr id="182" name="Rectangle 128"/>
          <p:cNvSpPr>
            <a:spLocks noChangeArrowheads="1"/>
          </p:cNvSpPr>
          <p:nvPr/>
        </p:nvSpPr>
        <p:spPr bwMode="auto">
          <a:xfrm>
            <a:off x="6429375" y="4214813"/>
            <a:ext cx="5000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3</a:t>
            </a:r>
          </a:p>
        </p:txBody>
      </p:sp>
      <p:sp>
        <p:nvSpPr>
          <p:cNvPr id="183" name="Rectangle 129"/>
          <p:cNvSpPr>
            <a:spLocks noChangeArrowheads="1"/>
          </p:cNvSpPr>
          <p:nvPr/>
        </p:nvSpPr>
        <p:spPr bwMode="auto">
          <a:xfrm>
            <a:off x="6948488" y="2781300"/>
            <a:ext cx="43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9900"/>
                </a:solidFill>
                <a:latin typeface="Arial" charset="0"/>
              </a:rPr>
              <a:t>5</a:t>
            </a:r>
          </a:p>
        </p:txBody>
      </p:sp>
      <p:graphicFrame>
        <p:nvGraphicFramePr>
          <p:cNvPr id="184" name="Object 130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786314" y="5572140"/>
          <a:ext cx="1785950" cy="3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Формула" r:id="rId4" imgW="1002960" imgH="177480" progId="Equation.3">
                  <p:embed/>
                </p:oleObj>
              </mc:Choice>
              <mc:Fallback>
                <p:oleObj name="Формула" r:id="rId4" imgW="1002960" imgH="177480" progId="Equation.3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5572140"/>
                        <a:ext cx="1785950" cy="320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" name="Object 13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68313" y="6083300"/>
          <a:ext cx="151130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Формула" r:id="rId6" imgW="1028520" imgH="177480" progId="Equation.3">
                  <p:embed/>
                </p:oleObj>
              </mc:Choice>
              <mc:Fallback>
                <p:oleObj name="Формула" r:id="rId6" imgW="1028520" imgH="177480" progId="Equation.3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083300"/>
                        <a:ext cx="1511300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" name="Object 13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57752" y="6143644"/>
          <a:ext cx="1928826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Формула" r:id="rId8" imgW="1396800" imgH="203040" progId="Equation.3">
                  <p:embed/>
                </p:oleObj>
              </mc:Choice>
              <mc:Fallback>
                <p:oleObj name="Формула" r:id="rId8" imgW="1396800" imgH="203040" progId="Equation.3">
                  <p:embed/>
                  <p:pic>
                    <p:nvPicPr>
                      <p:cNvPr id="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6143644"/>
                        <a:ext cx="1928826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" name="Object 141"/>
          <p:cNvGraphicFramePr>
            <a:graphicFrameLocks noChangeAspect="1"/>
          </p:cNvGraphicFramePr>
          <p:nvPr/>
        </p:nvGraphicFramePr>
        <p:xfrm>
          <a:off x="428596" y="5500702"/>
          <a:ext cx="1857359" cy="357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Формула" r:id="rId10" imgW="1015920" imgH="203040" progId="Equation.3">
                  <p:embed/>
                </p:oleObj>
              </mc:Choice>
              <mc:Fallback>
                <p:oleObj name="Формула" r:id="rId10" imgW="1015920" imgH="203040" progId="Equation.3">
                  <p:embed/>
                  <p:pic>
                    <p:nvPicPr>
                      <p:cNvPr id="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500702"/>
                        <a:ext cx="1857359" cy="3571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64" name="Group 143"/>
          <p:cNvGrpSpPr>
            <a:grpSpLocks/>
          </p:cNvGrpSpPr>
          <p:nvPr/>
        </p:nvGrpSpPr>
        <p:grpSpPr bwMode="auto">
          <a:xfrm>
            <a:off x="1668463" y="3214689"/>
            <a:ext cx="5751512" cy="1274763"/>
            <a:chOff x="1051" y="2025"/>
            <a:chExt cx="3623" cy="803"/>
          </a:xfrm>
        </p:grpSpPr>
        <p:grpSp>
          <p:nvGrpSpPr>
            <p:cNvPr id="39974" name="Group 144"/>
            <p:cNvGrpSpPr>
              <a:grpSpLocks/>
            </p:cNvGrpSpPr>
            <p:nvPr/>
          </p:nvGrpSpPr>
          <p:grpSpPr bwMode="auto">
            <a:xfrm>
              <a:off x="1051" y="2296"/>
              <a:ext cx="3623" cy="272"/>
              <a:chOff x="1051" y="2296"/>
              <a:chExt cx="3623" cy="272"/>
            </a:xfrm>
          </p:grpSpPr>
          <p:graphicFrame>
            <p:nvGraphicFramePr>
              <p:cNvPr id="39942" name="Object 145"/>
              <p:cNvGraphicFramePr>
                <a:graphicFrameLocks noChangeAspect="1"/>
              </p:cNvGraphicFramePr>
              <p:nvPr/>
            </p:nvGraphicFramePr>
            <p:xfrm>
              <a:off x="4105" y="2296"/>
              <a:ext cx="152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66" name="Формула" r:id="rId12" imgW="241200" imgH="393480" progId="Equation.3">
                      <p:embed/>
                    </p:oleObj>
                  </mc:Choice>
                  <mc:Fallback>
                    <p:oleObj name="Формула" r:id="rId12" imgW="241200" imgH="393480" progId="Equation.3">
                      <p:embed/>
                      <p:pic>
                        <p:nvPicPr>
                          <p:cNvPr id="0" name="Object 14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05" y="2296"/>
                            <a:ext cx="152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43" name="Object 146"/>
              <p:cNvGraphicFramePr>
                <a:graphicFrameLocks noChangeAspect="1"/>
              </p:cNvGraphicFramePr>
              <p:nvPr/>
            </p:nvGraphicFramePr>
            <p:xfrm>
              <a:off x="2290" y="2296"/>
              <a:ext cx="204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67" name="Формула" r:id="rId14" imgW="279360" imgH="393480" progId="Equation.3">
                      <p:embed/>
                    </p:oleObj>
                  </mc:Choice>
                  <mc:Fallback>
                    <p:oleObj name="Формула" r:id="rId14" imgW="279360" imgH="393480" progId="Equation.3">
                      <p:embed/>
                      <p:pic>
                        <p:nvPicPr>
                          <p:cNvPr id="0" name="Object 14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90" y="2296"/>
                            <a:ext cx="204" cy="2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44" name="Object 147"/>
              <p:cNvGraphicFramePr>
                <a:graphicFrameLocks noChangeAspect="1"/>
              </p:cNvGraphicFramePr>
              <p:nvPr/>
            </p:nvGraphicFramePr>
            <p:xfrm>
              <a:off x="3243" y="2296"/>
              <a:ext cx="104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68" name="Формула" r:id="rId16" imgW="164880" imgH="393480" progId="Equation.3">
                      <p:embed/>
                    </p:oleObj>
                  </mc:Choice>
                  <mc:Fallback>
                    <p:oleObj name="Формула" r:id="rId16" imgW="164880" imgH="393480" progId="Equation.3">
                      <p:embed/>
                      <p:pic>
                        <p:nvPicPr>
                          <p:cNvPr id="0" name="Object 1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43" y="2296"/>
                            <a:ext cx="104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45" name="Object 148"/>
              <p:cNvGraphicFramePr>
                <a:graphicFrameLocks noChangeAspect="1"/>
              </p:cNvGraphicFramePr>
              <p:nvPr/>
            </p:nvGraphicFramePr>
            <p:xfrm>
              <a:off x="1463" y="2296"/>
              <a:ext cx="216" cy="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69" name="Формула" r:id="rId18" imgW="342720" imgH="393480" progId="Equation.3">
                      <p:embed/>
                    </p:oleObj>
                  </mc:Choice>
                  <mc:Fallback>
                    <p:oleObj name="Формула" r:id="rId18" imgW="342720" imgH="393480" progId="Equation.3">
                      <p:embed/>
                      <p:pic>
                        <p:nvPicPr>
                          <p:cNvPr id="0" name="Object 1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63" y="2296"/>
                            <a:ext cx="216" cy="24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46" name="Object 149"/>
              <p:cNvGraphicFramePr>
                <a:graphicFrameLocks noChangeAspect="1"/>
              </p:cNvGraphicFramePr>
              <p:nvPr/>
            </p:nvGraphicFramePr>
            <p:xfrm>
              <a:off x="3696" y="2341"/>
              <a:ext cx="88" cy="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70" name="Формула" r:id="rId20" imgW="139680" imgH="139680" progId="Equation.3">
                      <p:embed/>
                    </p:oleObj>
                  </mc:Choice>
                  <mc:Fallback>
                    <p:oleObj name="Формула" r:id="rId20" imgW="139680" imgH="139680" progId="Equation.3">
                      <p:embed/>
                      <p:pic>
                        <p:nvPicPr>
                          <p:cNvPr id="0" name="Object 1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2341"/>
                            <a:ext cx="88" cy="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47" name="Object 150"/>
              <p:cNvGraphicFramePr>
                <a:graphicFrameLocks noChangeAspect="1"/>
              </p:cNvGraphicFramePr>
              <p:nvPr/>
            </p:nvGraphicFramePr>
            <p:xfrm>
              <a:off x="4530" y="2329"/>
              <a:ext cx="144" cy="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71" name="Формула" r:id="rId22" imgW="228600" imgH="177480" progId="Equation.3">
                      <p:embed/>
                    </p:oleObj>
                  </mc:Choice>
                  <mc:Fallback>
                    <p:oleObj name="Формула" r:id="rId22" imgW="228600" imgH="177480" progId="Equation.3">
                      <p:embed/>
                      <p:pic>
                        <p:nvPicPr>
                          <p:cNvPr id="0" name="Object 1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30" y="2329"/>
                            <a:ext cx="144" cy="1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48" name="Object 151"/>
              <p:cNvGraphicFramePr>
                <a:graphicFrameLocks noChangeAspect="1"/>
              </p:cNvGraphicFramePr>
              <p:nvPr/>
            </p:nvGraphicFramePr>
            <p:xfrm>
              <a:off x="1927" y="2341"/>
              <a:ext cx="160" cy="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72" name="Формула" r:id="rId24" imgW="253800" imgH="139680" progId="Equation.3">
                      <p:embed/>
                    </p:oleObj>
                  </mc:Choice>
                  <mc:Fallback>
                    <p:oleObj name="Формула" r:id="rId24" imgW="253800" imgH="139680" progId="Equation.3">
                      <p:embed/>
                      <p:pic>
                        <p:nvPicPr>
                          <p:cNvPr id="0" name="Object 1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7" y="2341"/>
                            <a:ext cx="160" cy="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949" name="Object 152"/>
              <p:cNvGraphicFramePr>
                <a:graphicFrameLocks noChangeAspect="1"/>
              </p:cNvGraphicFramePr>
              <p:nvPr/>
            </p:nvGraphicFramePr>
            <p:xfrm>
              <a:off x="1051" y="2329"/>
              <a:ext cx="208" cy="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973" name="Формула" r:id="rId26" imgW="330120" imgH="177480" progId="Equation.3">
                      <p:embed/>
                    </p:oleObj>
                  </mc:Choice>
                  <mc:Fallback>
                    <p:oleObj name="Формула" r:id="rId26" imgW="330120" imgH="177480" progId="Equation.3">
                      <p:embed/>
                      <p:pic>
                        <p:nvPicPr>
                          <p:cNvPr id="0" name="Object 1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1" y="2329"/>
                            <a:ext cx="208" cy="11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9975" name="Group 153"/>
            <p:cNvGrpSpPr>
              <a:grpSpLocks/>
            </p:cNvGrpSpPr>
            <p:nvPr/>
          </p:nvGrpSpPr>
          <p:grpSpPr bwMode="auto">
            <a:xfrm>
              <a:off x="2623" y="2025"/>
              <a:ext cx="318" cy="803"/>
              <a:chOff x="2623" y="2025"/>
              <a:chExt cx="318" cy="803"/>
            </a:xfrm>
          </p:grpSpPr>
          <p:sp>
            <p:nvSpPr>
              <p:cNvPr id="39976" name="Text Box 154"/>
              <p:cNvSpPr txBox="1">
                <a:spLocks noChangeArrowheads="1"/>
              </p:cNvSpPr>
              <p:nvPr/>
            </p:nvSpPr>
            <p:spPr bwMode="auto">
              <a:xfrm>
                <a:off x="2668" y="2025"/>
                <a:ext cx="27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i="1" baseline="0" dirty="0">
                    <a:latin typeface="Arial" charset="0"/>
                  </a:rPr>
                  <a:t>1</a:t>
                </a:r>
              </a:p>
            </p:txBody>
          </p:sp>
          <p:sp>
            <p:nvSpPr>
              <p:cNvPr id="39977" name="Text Box 155"/>
              <p:cNvSpPr txBox="1">
                <a:spLocks noChangeArrowheads="1"/>
              </p:cNvSpPr>
              <p:nvPr/>
            </p:nvSpPr>
            <p:spPr bwMode="auto">
              <a:xfrm>
                <a:off x="2623" y="2578"/>
                <a:ext cx="31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 i="1" baseline="0" dirty="0">
                    <a:latin typeface="Arial" charset="0"/>
                  </a:rPr>
                  <a:t>-1  </a:t>
                </a:r>
              </a:p>
            </p:txBody>
          </p:sp>
        </p:grpSp>
      </p:grpSp>
      <p:grpSp>
        <p:nvGrpSpPr>
          <p:cNvPr id="17" name="Group 65"/>
          <p:cNvGrpSpPr>
            <a:grpSpLocks/>
          </p:cNvGrpSpPr>
          <p:nvPr/>
        </p:nvGrpSpPr>
        <p:grpSpPr bwMode="auto">
          <a:xfrm>
            <a:off x="500034" y="1357298"/>
            <a:ext cx="8039100" cy="1055687"/>
            <a:chOff x="340" y="661"/>
            <a:chExt cx="5064" cy="665"/>
          </a:xfrm>
        </p:grpSpPr>
        <p:sp>
          <p:nvSpPr>
            <p:cNvPr id="39968" name="Freeform 47"/>
            <p:cNvSpPr>
              <a:spLocks/>
            </p:cNvSpPr>
            <p:nvPr/>
          </p:nvSpPr>
          <p:spPr bwMode="auto">
            <a:xfrm>
              <a:off x="1983" y="984"/>
              <a:ext cx="881" cy="339"/>
            </a:xfrm>
            <a:custGeom>
              <a:avLst/>
              <a:gdLst>
                <a:gd name="T0" fmla="*/ 0 w 881"/>
                <a:gd name="T1" fmla="*/ 0 h 339"/>
                <a:gd name="T2" fmla="*/ 421 w 881"/>
                <a:gd name="T3" fmla="*/ 336 h 339"/>
                <a:gd name="T4" fmla="*/ 881 w 881"/>
                <a:gd name="T5" fmla="*/ 16 h 339"/>
                <a:gd name="T6" fmla="*/ 0 60000 65536"/>
                <a:gd name="T7" fmla="*/ 0 60000 65536"/>
                <a:gd name="T8" fmla="*/ 0 60000 65536"/>
                <a:gd name="T9" fmla="*/ 0 w 881"/>
                <a:gd name="T10" fmla="*/ 0 h 339"/>
                <a:gd name="T11" fmla="*/ 881 w 881"/>
                <a:gd name="T12" fmla="*/ 339 h 3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81" h="339">
                  <a:moveTo>
                    <a:pt x="0" y="0"/>
                  </a:moveTo>
                  <a:cubicBezTo>
                    <a:pt x="70" y="56"/>
                    <a:pt x="274" y="333"/>
                    <a:pt x="421" y="336"/>
                  </a:cubicBezTo>
                  <a:cubicBezTo>
                    <a:pt x="568" y="339"/>
                    <a:pt x="785" y="83"/>
                    <a:pt x="881" y="16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69" name="Freeform 48"/>
            <p:cNvSpPr>
              <a:spLocks/>
            </p:cNvSpPr>
            <p:nvPr/>
          </p:nvSpPr>
          <p:spPr bwMode="auto">
            <a:xfrm>
              <a:off x="3708" y="981"/>
              <a:ext cx="864" cy="339"/>
            </a:xfrm>
            <a:custGeom>
              <a:avLst/>
              <a:gdLst>
                <a:gd name="T0" fmla="*/ 0 w 864"/>
                <a:gd name="T1" fmla="*/ 0 h 339"/>
                <a:gd name="T2" fmla="*/ 428 w 864"/>
                <a:gd name="T3" fmla="*/ 335 h 339"/>
                <a:gd name="T4" fmla="*/ 864 w 864"/>
                <a:gd name="T5" fmla="*/ 23 h 339"/>
                <a:gd name="T6" fmla="*/ 0 60000 65536"/>
                <a:gd name="T7" fmla="*/ 0 60000 65536"/>
                <a:gd name="T8" fmla="*/ 0 60000 65536"/>
                <a:gd name="T9" fmla="*/ 0 w 864"/>
                <a:gd name="T10" fmla="*/ 0 h 339"/>
                <a:gd name="T11" fmla="*/ 864 w 864"/>
                <a:gd name="T12" fmla="*/ 339 h 3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339">
                  <a:moveTo>
                    <a:pt x="0" y="0"/>
                  </a:moveTo>
                  <a:cubicBezTo>
                    <a:pt x="71" y="56"/>
                    <a:pt x="284" y="331"/>
                    <a:pt x="428" y="335"/>
                  </a:cubicBezTo>
                  <a:cubicBezTo>
                    <a:pt x="572" y="339"/>
                    <a:pt x="773" y="88"/>
                    <a:pt x="864" y="23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70" name="Freeform 49"/>
            <p:cNvSpPr>
              <a:spLocks/>
            </p:cNvSpPr>
            <p:nvPr/>
          </p:nvSpPr>
          <p:spPr bwMode="auto">
            <a:xfrm>
              <a:off x="2860" y="667"/>
              <a:ext cx="849" cy="337"/>
            </a:xfrm>
            <a:custGeom>
              <a:avLst/>
              <a:gdLst>
                <a:gd name="T0" fmla="*/ 849 w 849"/>
                <a:gd name="T1" fmla="*/ 315 h 337"/>
                <a:gd name="T2" fmla="*/ 407 w 849"/>
                <a:gd name="T3" fmla="*/ 4 h 337"/>
                <a:gd name="T4" fmla="*/ 0 w 849"/>
                <a:gd name="T5" fmla="*/ 337 h 337"/>
                <a:gd name="T6" fmla="*/ 0 60000 65536"/>
                <a:gd name="T7" fmla="*/ 0 60000 65536"/>
                <a:gd name="T8" fmla="*/ 0 60000 65536"/>
                <a:gd name="T9" fmla="*/ 0 w 849"/>
                <a:gd name="T10" fmla="*/ 0 h 337"/>
                <a:gd name="T11" fmla="*/ 849 w 849"/>
                <a:gd name="T12" fmla="*/ 337 h 3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9" h="337">
                  <a:moveTo>
                    <a:pt x="849" y="315"/>
                  </a:moveTo>
                  <a:cubicBezTo>
                    <a:pt x="775" y="263"/>
                    <a:pt x="548" y="0"/>
                    <a:pt x="407" y="4"/>
                  </a:cubicBezTo>
                  <a:cubicBezTo>
                    <a:pt x="266" y="8"/>
                    <a:pt x="85" y="268"/>
                    <a:pt x="0" y="337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71" name="Freeform 50"/>
            <p:cNvSpPr>
              <a:spLocks/>
            </p:cNvSpPr>
            <p:nvPr/>
          </p:nvSpPr>
          <p:spPr bwMode="auto">
            <a:xfrm>
              <a:off x="4568" y="661"/>
              <a:ext cx="836" cy="343"/>
            </a:xfrm>
            <a:custGeom>
              <a:avLst/>
              <a:gdLst>
                <a:gd name="T0" fmla="*/ 836 w 836"/>
                <a:gd name="T1" fmla="*/ 281 h 343"/>
                <a:gd name="T2" fmla="*/ 435 w 836"/>
                <a:gd name="T3" fmla="*/ 10 h 343"/>
                <a:gd name="T4" fmla="*/ 0 w 836"/>
                <a:gd name="T5" fmla="*/ 343 h 343"/>
                <a:gd name="T6" fmla="*/ 0 60000 65536"/>
                <a:gd name="T7" fmla="*/ 0 60000 65536"/>
                <a:gd name="T8" fmla="*/ 0 60000 65536"/>
                <a:gd name="T9" fmla="*/ 0 w 836"/>
                <a:gd name="T10" fmla="*/ 0 h 343"/>
                <a:gd name="T11" fmla="*/ 836 w 836"/>
                <a:gd name="T12" fmla="*/ 343 h 3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6" h="343">
                  <a:moveTo>
                    <a:pt x="836" y="281"/>
                  </a:moveTo>
                  <a:cubicBezTo>
                    <a:pt x="769" y="236"/>
                    <a:pt x="574" y="0"/>
                    <a:pt x="435" y="10"/>
                  </a:cubicBezTo>
                  <a:cubicBezTo>
                    <a:pt x="296" y="20"/>
                    <a:pt x="91" y="274"/>
                    <a:pt x="0" y="343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72" name="Freeform 51"/>
            <p:cNvSpPr>
              <a:spLocks/>
            </p:cNvSpPr>
            <p:nvPr/>
          </p:nvSpPr>
          <p:spPr bwMode="auto">
            <a:xfrm>
              <a:off x="1116" y="677"/>
              <a:ext cx="876" cy="323"/>
            </a:xfrm>
            <a:custGeom>
              <a:avLst/>
              <a:gdLst>
                <a:gd name="T0" fmla="*/ 876 w 876"/>
                <a:gd name="T1" fmla="*/ 313 h 323"/>
                <a:gd name="T2" fmla="*/ 439 w 876"/>
                <a:gd name="T3" fmla="*/ 2 h 323"/>
                <a:gd name="T4" fmla="*/ 0 w 876"/>
                <a:gd name="T5" fmla="*/ 323 h 323"/>
                <a:gd name="T6" fmla="*/ 0 60000 65536"/>
                <a:gd name="T7" fmla="*/ 0 60000 65536"/>
                <a:gd name="T8" fmla="*/ 0 60000 65536"/>
                <a:gd name="T9" fmla="*/ 0 w 876"/>
                <a:gd name="T10" fmla="*/ 0 h 323"/>
                <a:gd name="T11" fmla="*/ 876 w 876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6" h="323">
                  <a:moveTo>
                    <a:pt x="876" y="313"/>
                  </a:moveTo>
                  <a:cubicBezTo>
                    <a:pt x="803" y="261"/>
                    <a:pt x="585" y="0"/>
                    <a:pt x="439" y="2"/>
                  </a:cubicBezTo>
                  <a:cubicBezTo>
                    <a:pt x="293" y="4"/>
                    <a:pt x="92" y="256"/>
                    <a:pt x="0" y="323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73" name="Freeform 52"/>
            <p:cNvSpPr>
              <a:spLocks/>
            </p:cNvSpPr>
            <p:nvPr/>
          </p:nvSpPr>
          <p:spPr bwMode="auto">
            <a:xfrm>
              <a:off x="340" y="992"/>
              <a:ext cx="788" cy="334"/>
            </a:xfrm>
            <a:custGeom>
              <a:avLst/>
              <a:gdLst>
                <a:gd name="T0" fmla="*/ 0 w 788"/>
                <a:gd name="T1" fmla="*/ 58 h 334"/>
                <a:gd name="T2" fmla="*/ 328 w 788"/>
                <a:gd name="T3" fmla="*/ 324 h 334"/>
                <a:gd name="T4" fmla="*/ 788 w 788"/>
                <a:gd name="T5" fmla="*/ 0 h 334"/>
                <a:gd name="T6" fmla="*/ 0 60000 65536"/>
                <a:gd name="T7" fmla="*/ 0 60000 65536"/>
                <a:gd name="T8" fmla="*/ 0 60000 65536"/>
                <a:gd name="T9" fmla="*/ 0 w 788"/>
                <a:gd name="T10" fmla="*/ 0 h 334"/>
                <a:gd name="T11" fmla="*/ 788 w 788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88" h="334">
                  <a:moveTo>
                    <a:pt x="0" y="58"/>
                  </a:moveTo>
                  <a:cubicBezTo>
                    <a:pt x="55" y="102"/>
                    <a:pt x="197" y="334"/>
                    <a:pt x="328" y="324"/>
                  </a:cubicBezTo>
                  <a:cubicBezTo>
                    <a:pt x="459" y="314"/>
                    <a:pt x="692" y="68"/>
                    <a:pt x="788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" name="Прямоугольник 101"/>
          <p:cNvSpPr/>
          <p:nvPr/>
        </p:nvSpPr>
        <p:spPr>
          <a:xfrm>
            <a:off x="1071538" y="142853"/>
            <a:ext cx="7572428" cy="42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соответствующие графики функций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/>
      <p:bldP spid="175" grpId="0"/>
      <p:bldP spid="176" grpId="0"/>
      <p:bldP spid="177" grpId="0"/>
      <p:bldP spid="179" grpId="0"/>
      <p:bldP spid="180" grpId="0"/>
      <p:bldP spid="181" grpId="0"/>
      <p:bldP spid="182" grpId="0"/>
      <p:bldP spid="18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3" name="Group 4"/>
          <p:cNvGrpSpPr>
            <a:grpSpLocks/>
          </p:cNvGrpSpPr>
          <p:nvPr/>
        </p:nvGrpSpPr>
        <p:grpSpPr bwMode="auto">
          <a:xfrm>
            <a:off x="250825" y="285728"/>
            <a:ext cx="8893175" cy="6072231"/>
            <a:chOff x="158" y="0"/>
            <a:chExt cx="5602" cy="4134"/>
          </a:xfrm>
        </p:grpSpPr>
        <p:grpSp>
          <p:nvGrpSpPr>
            <p:cNvPr id="41010" name="Group 5"/>
            <p:cNvGrpSpPr>
              <a:grpSpLocks/>
            </p:cNvGrpSpPr>
            <p:nvPr/>
          </p:nvGrpSpPr>
          <p:grpSpPr bwMode="auto">
            <a:xfrm>
              <a:off x="158" y="0"/>
              <a:ext cx="5602" cy="4134"/>
              <a:chOff x="158" y="0"/>
              <a:chExt cx="5602" cy="4134"/>
            </a:xfrm>
          </p:grpSpPr>
          <p:grpSp>
            <p:nvGrpSpPr>
              <p:cNvPr id="41022" name="Group 6"/>
              <p:cNvGrpSpPr>
                <a:grpSpLocks/>
              </p:cNvGrpSpPr>
              <p:nvPr/>
            </p:nvGrpSpPr>
            <p:grpSpPr bwMode="auto">
              <a:xfrm>
                <a:off x="158" y="164"/>
                <a:ext cx="5426" cy="3970"/>
                <a:chOff x="158" y="164"/>
                <a:chExt cx="5426" cy="3970"/>
              </a:xfrm>
            </p:grpSpPr>
            <p:grpSp>
              <p:nvGrpSpPr>
                <p:cNvPr id="41025" name="Group 7"/>
                <p:cNvGrpSpPr>
                  <a:grpSpLocks/>
                </p:cNvGrpSpPr>
                <p:nvPr/>
              </p:nvGrpSpPr>
              <p:grpSpPr bwMode="auto">
                <a:xfrm>
                  <a:off x="158" y="164"/>
                  <a:ext cx="5426" cy="3970"/>
                  <a:chOff x="158" y="164"/>
                  <a:chExt cx="5426" cy="3970"/>
                </a:xfrm>
              </p:grpSpPr>
              <p:grpSp>
                <p:nvGrpSpPr>
                  <p:cNvPr id="41045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158" y="164"/>
                    <a:ext cx="5426" cy="3970"/>
                    <a:chOff x="158" y="164"/>
                    <a:chExt cx="5426" cy="3970"/>
                  </a:xfrm>
                </p:grpSpPr>
                <p:pic>
                  <p:nvPicPr>
                    <p:cNvPr id="41047" name="Picture 9" descr="Координаты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3" cstate="print"/>
                    <a:srcRect l="4724" t="5121" r="4724" b="23045"/>
                    <a:stretch>
                      <a:fillRect/>
                    </a:stretch>
                  </p:blipFill>
                  <p:spPr bwMode="auto">
                    <a:xfrm>
                      <a:off x="158" y="164"/>
                      <a:ext cx="5426" cy="397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4104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80" y="210"/>
                      <a:ext cx="0" cy="3855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49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5" y="2296"/>
                      <a:ext cx="512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04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2296"/>
                    <a:ext cx="272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l">
                      <a:spcBef>
                        <a:spcPct val="50000"/>
                      </a:spcBef>
                    </a:pPr>
                    <a:r>
                      <a:rPr lang="ru-RU" sz="2000" b="1" baseline="0">
                        <a:latin typeface="Arial" charset="0"/>
                      </a:rPr>
                      <a:t>0</a:t>
                    </a:r>
                  </a:p>
                </p:txBody>
              </p:sp>
            </p:grpSp>
            <p:grpSp>
              <p:nvGrpSpPr>
                <p:cNvPr id="41026" name="Group 13"/>
                <p:cNvGrpSpPr>
                  <a:grpSpLocks/>
                </p:cNvGrpSpPr>
                <p:nvPr/>
              </p:nvGrpSpPr>
              <p:grpSpPr bwMode="auto">
                <a:xfrm>
                  <a:off x="567" y="2251"/>
                  <a:ext cx="4581" cy="45"/>
                  <a:chOff x="567" y="2251"/>
                  <a:chExt cx="4581" cy="45"/>
                </a:xfrm>
              </p:grpSpPr>
              <p:grpSp>
                <p:nvGrpSpPr>
                  <p:cNvPr id="41027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152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41037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8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9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40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41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42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43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44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02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567" y="2251"/>
                    <a:ext cx="1996" cy="45"/>
                    <a:chOff x="3152" y="2251"/>
                    <a:chExt cx="1996" cy="45"/>
                  </a:xfrm>
                </p:grpSpPr>
                <p:sp>
                  <p:nvSpPr>
                    <p:cNvPr id="41029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5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0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2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1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42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2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1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3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8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4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4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5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876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36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48" y="2251"/>
                      <a:ext cx="0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41023" name="Text Box 32"/>
              <p:cNvSpPr txBox="1">
                <a:spLocks noChangeArrowheads="1"/>
              </p:cNvSpPr>
              <p:nvPr/>
            </p:nvSpPr>
            <p:spPr bwMode="auto">
              <a:xfrm>
                <a:off x="5488" y="2069"/>
                <a:ext cx="2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х</a:t>
                </a:r>
              </a:p>
            </p:txBody>
          </p:sp>
          <p:sp>
            <p:nvSpPr>
              <p:cNvPr id="41024" name="Text Box 33"/>
              <p:cNvSpPr txBox="1">
                <a:spLocks noChangeArrowheads="1"/>
              </p:cNvSpPr>
              <p:nvPr/>
            </p:nvSpPr>
            <p:spPr bwMode="auto">
              <a:xfrm>
                <a:off x="2925" y="0"/>
                <a:ext cx="22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ru-RU" sz="2000" b="1" baseline="0">
                    <a:latin typeface="Arial" charset="0"/>
                  </a:rPr>
                  <a:t>у</a:t>
                </a:r>
              </a:p>
            </p:txBody>
          </p:sp>
        </p:grpSp>
        <p:sp>
          <p:nvSpPr>
            <p:cNvPr id="41011" name="Line 34"/>
            <p:cNvSpPr>
              <a:spLocks noChangeShapeType="1"/>
            </p:cNvSpPr>
            <p:nvPr/>
          </p:nvSpPr>
          <p:spPr bwMode="auto">
            <a:xfrm>
              <a:off x="2835" y="356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2" name="Line 35"/>
            <p:cNvSpPr>
              <a:spLocks noChangeShapeType="1"/>
            </p:cNvSpPr>
            <p:nvPr/>
          </p:nvSpPr>
          <p:spPr bwMode="auto">
            <a:xfrm>
              <a:off x="2835" y="388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3" name="Line 36"/>
            <p:cNvSpPr>
              <a:spLocks noChangeShapeType="1"/>
            </p:cNvSpPr>
            <p:nvPr/>
          </p:nvSpPr>
          <p:spPr bwMode="auto">
            <a:xfrm>
              <a:off x="2835" y="324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4" name="Line 37"/>
            <p:cNvSpPr>
              <a:spLocks noChangeShapeType="1"/>
            </p:cNvSpPr>
            <p:nvPr/>
          </p:nvSpPr>
          <p:spPr bwMode="auto">
            <a:xfrm>
              <a:off x="2835" y="293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5" name="Line 38"/>
            <p:cNvSpPr>
              <a:spLocks noChangeShapeType="1"/>
            </p:cNvSpPr>
            <p:nvPr/>
          </p:nvSpPr>
          <p:spPr bwMode="auto">
            <a:xfrm>
              <a:off x="2835" y="261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6" name="Line 39"/>
            <p:cNvSpPr>
              <a:spLocks noChangeShapeType="1"/>
            </p:cNvSpPr>
            <p:nvPr/>
          </p:nvSpPr>
          <p:spPr bwMode="auto">
            <a:xfrm>
              <a:off x="2835" y="197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7" name="Line 40"/>
            <p:cNvSpPr>
              <a:spLocks noChangeShapeType="1"/>
            </p:cNvSpPr>
            <p:nvPr/>
          </p:nvSpPr>
          <p:spPr bwMode="auto">
            <a:xfrm>
              <a:off x="2835" y="1661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8" name="Line 41"/>
            <p:cNvSpPr>
              <a:spLocks noChangeShapeType="1"/>
            </p:cNvSpPr>
            <p:nvPr/>
          </p:nvSpPr>
          <p:spPr bwMode="auto">
            <a:xfrm>
              <a:off x="2835" y="1344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9" name="Line 42"/>
            <p:cNvSpPr>
              <a:spLocks noChangeShapeType="1"/>
            </p:cNvSpPr>
            <p:nvPr/>
          </p:nvSpPr>
          <p:spPr bwMode="auto">
            <a:xfrm>
              <a:off x="2835" y="102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0" name="Line 43"/>
            <p:cNvSpPr>
              <a:spLocks noChangeShapeType="1"/>
            </p:cNvSpPr>
            <p:nvPr/>
          </p:nvSpPr>
          <p:spPr bwMode="auto">
            <a:xfrm>
              <a:off x="2835" y="709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1" name="Line 44"/>
            <p:cNvSpPr>
              <a:spLocks noChangeShapeType="1"/>
            </p:cNvSpPr>
            <p:nvPr/>
          </p:nvSpPr>
          <p:spPr bwMode="auto">
            <a:xfrm>
              <a:off x="2835" y="346"/>
              <a:ext cx="9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1331913" y="3124200"/>
            <a:ext cx="6864350" cy="1025525"/>
            <a:chOff x="839" y="1968"/>
            <a:chExt cx="4324" cy="646"/>
          </a:xfrm>
        </p:grpSpPr>
        <p:sp>
          <p:nvSpPr>
            <p:cNvPr id="41005" name="Freeform 46"/>
            <p:cNvSpPr>
              <a:spLocks/>
            </p:cNvSpPr>
            <p:nvPr/>
          </p:nvSpPr>
          <p:spPr bwMode="auto">
            <a:xfrm>
              <a:off x="1736" y="2301"/>
              <a:ext cx="824" cy="309"/>
            </a:xfrm>
            <a:custGeom>
              <a:avLst/>
              <a:gdLst>
                <a:gd name="T0" fmla="*/ 0 w 824"/>
                <a:gd name="T1" fmla="*/ 12 h 309"/>
                <a:gd name="T2" fmla="*/ 416 w 824"/>
                <a:gd name="T3" fmla="*/ 307 h 309"/>
                <a:gd name="T4" fmla="*/ 824 w 824"/>
                <a:gd name="T5" fmla="*/ 0 h 309"/>
                <a:gd name="T6" fmla="*/ 0 60000 65536"/>
                <a:gd name="T7" fmla="*/ 0 60000 65536"/>
                <a:gd name="T8" fmla="*/ 0 60000 65536"/>
                <a:gd name="T9" fmla="*/ 0 w 824"/>
                <a:gd name="T10" fmla="*/ 0 h 309"/>
                <a:gd name="T11" fmla="*/ 824 w 824"/>
                <a:gd name="T12" fmla="*/ 309 h 30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4" h="309">
                  <a:moveTo>
                    <a:pt x="0" y="12"/>
                  </a:moveTo>
                  <a:cubicBezTo>
                    <a:pt x="69" y="61"/>
                    <a:pt x="279" y="309"/>
                    <a:pt x="416" y="307"/>
                  </a:cubicBezTo>
                  <a:cubicBezTo>
                    <a:pt x="553" y="305"/>
                    <a:pt x="739" y="64"/>
                    <a:pt x="824" y="0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6" name="Freeform 47"/>
            <p:cNvSpPr>
              <a:spLocks/>
            </p:cNvSpPr>
            <p:nvPr/>
          </p:nvSpPr>
          <p:spPr bwMode="auto">
            <a:xfrm>
              <a:off x="3444" y="2292"/>
              <a:ext cx="852" cy="322"/>
            </a:xfrm>
            <a:custGeom>
              <a:avLst/>
              <a:gdLst>
                <a:gd name="T0" fmla="*/ 0 w 852"/>
                <a:gd name="T1" fmla="*/ 0 h 322"/>
                <a:gd name="T2" fmla="*/ 440 w 852"/>
                <a:gd name="T3" fmla="*/ 320 h 322"/>
                <a:gd name="T4" fmla="*/ 852 w 852"/>
                <a:gd name="T5" fmla="*/ 13 h 322"/>
                <a:gd name="T6" fmla="*/ 0 60000 65536"/>
                <a:gd name="T7" fmla="*/ 0 60000 65536"/>
                <a:gd name="T8" fmla="*/ 0 60000 65536"/>
                <a:gd name="T9" fmla="*/ 0 w 852"/>
                <a:gd name="T10" fmla="*/ 0 h 322"/>
                <a:gd name="T11" fmla="*/ 852 w 852"/>
                <a:gd name="T12" fmla="*/ 322 h 3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2" h="322">
                  <a:moveTo>
                    <a:pt x="0" y="0"/>
                  </a:moveTo>
                  <a:cubicBezTo>
                    <a:pt x="73" y="53"/>
                    <a:pt x="298" y="318"/>
                    <a:pt x="440" y="320"/>
                  </a:cubicBezTo>
                  <a:cubicBezTo>
                    <a:pt x="582" y="322"/>
                    <a:pt x="766" y="77"/>
                    <a:pt x="852" y="13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7" name="Freeform 48"/>
            <p:cNvSpPr>
              <a:spLocks/>
            </p:cNvSpPr>
            <p:nvPr/>
          </p:nvSpPr>
          <p:spPr bwMode="auto">
            <a:xfrm>
              <a:off x="2552" y="1972"/>
              <a:ext cx="904" cy="329"/>
            </a:xfrm>
            <a:custGeom>
              <a:avLst/>
              <a:gdLst>
                <a:gd name="T0" fmla="*/ 904 w 904"/>
                <a:gd name="T1" fmla="*/ 329 h 329"/>
                <a:gd name="T2" fmla="*/ 464 w 904"/>
                <a:gd name="T3" fmla="*/ 0 h 329"/>
                <a:gd name="T4" fmla="*/ 0 w 904"/>
                <a:gd name="T5" fmla="*/ 329 h 329"/>
                <a:gd name="T6" fmla="*/ 0 60000 65536"/>
                <a:gd name="T7" fmla="*/ 0 60000 65536"/>
                <a:gd name="T8" fmla="*/ 0 60000 65536"/>
                <a:gd name="T9" fmla="*/ 0 w 904"/>
                <a:gd name="T10" fmla="*/ 0 h 329"/>
                <a:gd name="T11" fmla="*/ 904 w 904"/>
                <a:gd name="T12" fmla="*/ 329 h 3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4" h="329">
                  <a:moveTo>
                    <a:pt x="904" y="329"/>
                  </a:moveTo>
                  <a:cubicBezTo>
                    <a:pt x="831" y="274"/>
                    <a:pt x="615" y="0"/>
                    <a:pt x="464" y="0"/>
                  </a:cubicBezTo>
                  <a:cubicBezTo>
                    <a:pt x="313" y="0"/>
                    <a:pt x="97" y="261"/>
                    <a:pt x="0" y="329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8" name="Freeform 49"/>
            <p:cNvSpPr>
              <a:spLocks/>
            </p:cNvSpPr>
            <p:nvPr/>
          </p:nvSpPr>
          <p:spPr bwMode="auto">
            <a:xfrm>
              <a:off x="4296" y="1970"/>
              <a:ext cx="867" cy="335"/>
            </a:xfrm>
            <a:custGeom>
              <a:avLst/>
              <a:gdLst>
                <a:gd name="T0" fmla="*/ 867 w 867"/>
                <a:gd name="T1" fmla="*/ 321 h 335"/>
                <a:gd name="T2" fmla="*/ 440 w 867"/>
                <a:gd name="T3" fmla="*/ 2 h 335"/>
                <a:gd name="T4" fmla="*/ 0 w 867"/>
                <a:gd name="T5" fmla="*/ 335 h 335"/>
                <a:gd name="T6" fmla="*/ 0 60000 65536"/>
                <a:gd name="T7" fmla="*/ 0 60000 65536"/>
                <a:gd name="T8" fmla="*/ 0 60000 65536"/>
                <a:gd name="T9" fmla="*/ 0 w 867"/>
                <a:gd name="T10" fmla="*/ 0 h 335"/>
                <a:gd name="T11" fmla="*/ 867 w 867"/>
                <a:gd name="T12" fmla="*/ 335 h 3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7" h="335">
                  <a:moveTo>
                    <a:pt x="867" y="321"/>
                  </a:moveTo>
                  <a:cubicBezTo>
                    <a:pt x="796" y="268"/>
                    <a:pt x="584" y="0"/>
                    <a:pt x="440" y="2"/>
                  </a:cubicBezTo>
                  <a:cubicBezTo>
                    <a:pt x="296" y="4"/>
                    <a:pt x="92" y="266"/>
                    <a:pt x="0" y="33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9" name="Freeform 50"/>
            <p:cNvSpPr>
              <a:spLocks/>
            </p:cNvSpPr>
            <p:nvPr/>
          </p:nvSpPr>
          <p:spPr bwMode="auto">
            <a:xfrm>
              <a:off x="839" y="1968"/>
              <a:ext cx="904" cy="344"/>
            </a:xfrm>
            <a:custGeom>
              <a:avLst/>
              <a:gdLst>
                <a:gd name="T0" fmla="*/ 904 w 904"/>
                <a:gd name="T1" fmla="*/ 344 h 344"/>
                <a:gd name="T2" fmla="*/ 453 w 904"/>
                <a:gd name="T3" fmla="*/ 0 h 344"/>
                <a:gd name="T4" fmla="*/ 0 w 904"/>
                <a:gd name="T5" fmla="*/ 344 h 344"/>
                <a:gd name="T6" fmla="*/ 0 60000 65536"/>
                <a:gd name="T7" fmla="*/ 0 60000 65536"/>
                <a:gd name="T8" fmla="*/ 0 60000 65536"/>
                <a:gd name="T9" fmla="*/ 0 w 904"/>
                <a:gd name="T10" fmla="*/ 0 h 344"/>
                <a:gd name="T11" fmla="*/ 904 w 904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4" h="344">
                  <a:moveTo>
                    <a:pt x="904" y="344"/>
                  </a:moveTo>
                  <a:cubicBezTo>
                    <a:pt x="829" y="287"/>
                    <a:pt x="604" y="0"/>
                    <a:pt x="453" y="0"/>
                  </a:cubicBezTo>
                  <a:cubicBezTo>
                    <a:pt x="302" y="0"/>
                    <a:pt x="94" y="272"/>
                    <a:pt x="0" y="344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41" name="Object 60"/>
          <p:cNvGraphicFramePr>
            <a:graphicFrameLocks noChangeAspect="1"/>
          </p:cNvGraphicFramePr>
          <p:nvPr/>
        </p:nvGraphicFramePr>
        <p:xfrm>
          <a:off x="500063" y="4643438"/>
          <a:ext cx="21621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Формула" r:id="rId4" imgW="1206360" imgH="393480" progId="Equation.3">
                  <p:embed/>
                </p:oleObj>
              </mc:Choice>
              <mc:Fallback>
                <p:oleObj name="Формула" r:id="rId4" imgW="1206360" imgH="39348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643438"/>
                        <a:ext cx="21621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6" name="Заголовок 175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928670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Найдите соответствующие графики функций</a:t>
            </a:r>
            <a: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 smtClean="0"/>
          </a:p>
        </p:txBody>
      </p:sp>
      <p:graphicFrame>
        <p:nvGraphicFramePr>
          <p:cNvPr id="142" name="Object 65"/>
          <p:cNvGraphicFramePr>
            <a:graphicFrameLocks noGrp="1" noChangeAspect="1"/>
          </p:cNvGraphicFramePr>
          <p:nvPr>
            <p:ph sz="half" idx="1"/>
          </p:nvPr>
        </p:nvGraphicFramePr>
        <p:xfrm>
          <a:off x="500034" y="5286388"/>
          <a:ext cx="21875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Формула" r:id="rId6" imgW="1206360" imgH="393480" progId="Equation.3">
                  <p:embed/>
                </p:oleObj>
              </mc:Choice>
              <mc:Fallback>
                <p:oleObj name="Формула" r:id="rId6" imgW="1206360" imgH="39348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286388"/>
                        <a:ext cx="218757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71"/>
          <p:cNvGraphicFramePr>
            <a:graphicFrameLocks noGrp="1" noChangeAspect="1"/>
          </p:cNvGraphicFramePr>
          <p:nvPr>
            <p:ph sz="half" idx="2"/>
          </p:nvPr>
        </p:nvGraphicFramePr>
        <p:xfrm>
          <a:off x="500034" y="5929330"/>
          <a:ext cx="221457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Формула" r:id="rId8" imgW="1346040" imgH="431640" progId="Equation.3">
                  <p:embed/>
                </p:oleObj>
              </mc:Choice>
              <mc:Fallback>
                <p:oleObj name="Формула" r:id="rId8" imgW="1346040" imgH="43164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929330"/>
                        <a:ext cx="221457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93"/>
          <p:cNvGrpSpPr>
            <a:grpSpLocks/>
          </p:cNvGrpSpPr>
          <p:nvPr/>
        </p:nvGrpSpPr>
        <p:grpSpPr bwMode="auto">
          <a:xfrm>
            <a:off x="698500" y="3124200"/>
            <a:ext cx="6777038" cy="1012825"/>
            <a:chOff x="440" y="1968"/>
            <a:chExt cx="4269" cy="638"/>
          </a:xfrm>
        </p:grpSpPr>
        <p:sp>
          <p:nvSpPr>
            <p:cNvPr id="41000" name="Freeform 88"/>
            <p:cNvSpPr>
              <a:spLocks/>
            </p:cNvSpPr>
            <p:nvPr/>
          </p:nvSpPr>
          <p:spPr bwMode="auto">
            <a:xfrm>
              <a:off x="1282" y="2312"/>
              <a:ext cx="824" cy="294"/>
            </a:xfrm>
            <a:custGeom>
              <a:avLst/>
              <a:gdLst>
                <a:gd name="T0" fmla="*/ 0 w 824"/>
                <a:gd name="T1" fmla="*/ 12 h 294"/>
                <a:gd name="T2" fmla="*/ 418 w 824"/>
                <a:gd name="T3" fmla="*/ 292 h 294"/>
                <a:gd name="T4" fmla="*/ 824 w 824"/>
                <a:gd name="T5" fmla="*/ 0 h 294"/>
                <a:gd name="T6" fmla="*/ 0 60000 65536"/>
                <a:gd name="T7" fmla="*/ 0 60000 65536"/>
                <a:gd name="T8" fmla="*/ 0 60000 65536"/>
                <a:gd name="T9" fmla="*/ 0 w 824"/>
                <a:gd name="T10" fmla="*/ 0 h 294"/>
                <a:gd name="T11" fmla="*/ 824 w 824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4" h="294">
                  <a:moveTo>
                    <a:pt x="0" y="12"/>
                  </a:moveTo>
                  <a:cubicBezTo>
                    <a:pt x="70" y="59"/>
                    <a:pt x="281" y="294"/>
                    <a:pt x="418" y="292"/>
                  </a:cubicBezTo>
                  <a:cubicBezTo>
                    <a:pt x="555" y="290"/>
                    <a:pt x="740" y="61"/>
                    <a:pt x="824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1" name="Freeform 89"/>
            <p:cNvSpPr>
              <a:spLocks/>
            </p:cNvSpPr>
            <p:nvPr/>
          </p:nvSpPr>
          <p:spPr bwMode="auto">
            <a:xfrm>
              <a:off x="2990" y="2303"/>
              <a:ext cx="852" cy="299"/>
            </a:xfrm>
            <a:custGeom>
              <a:avLst/>
              <a:gdLst>
                <a:gd name="T0" fmla="*/ 0 w 852"/>
                <a:gd name="T1" fmla="*/ 0 h 299"/>
                <a:gd name="T2" fmla="*/ 438 w 852"/>
                <a:gd name="T3" fmla="*/ 297 h 299"/>
                <a:gd name="T4" fmla="*/ 852 w 852"/>
                <a:gd name="T5" fmla="*/ 13 h 299"/>
                <a:gd name="T6" fmla="*/ 0 60000 65536"/>
                <a:gd name="T7" fmla="*/ 0 60000 65536"/>
                <a:gd name="T8" fmla="*/ 0 60000 65536"/>
                <a:gd name="T9" fmla="*/ 0 w 852"/>
                <a:gd name="T10" fmla="*/ 0 h 299"/>
                <a:gd name="T11" fmla="*/ 852 w 852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2" h="299">
                  <a:moveTo>
                    <a:pt x="0" y="0"/>
                  </a:moveTo>
                  <a:cubicBezTo>
                    <a:pt x="73" y="49"/>
                    <a:pt x="296" y="295"/>
                    <a:pt x="438" y="297"/>
                  </a:cubicBezTo>
                  <a:cubicBezTo>
                    <a:pt x="580" y="299"/>
                    <a:pt x="766" y="72"/>
                    <a:pt x="852" y="13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2" name="Freeform 90"/>
            <p:cNvSpPr>
              <a:spLocks/>
            </p:cNvSpPr>
            <p:nvPr/>
          </p:nvSpPr>
          <p:spPr bwMode="auto">
            <a:xfrm>
              <a:off x="2098" y="1968"/>
              <a:ext cx="904" cy="344"/>
            </a:xfrm>
            <a:custGeom>
              <a:avLst/>
              <a:gdLst>
                <a:gd name="T0" fmla="*/ 904 w 904"/>
                <a:gd name="T1" fmla="*/ 344 h 344"/>
                <a:gd name="T2" fmla="*/ 466 w 904"/>
                <a:gd name="T3" fmla="*/ 0 h 344"/>
                <a:gd name="T4" fmla="*/ 0 w 904"/>
                <a:gd name="T5" fmla="*/ 344 h 344"/>
                <a:gd name="T6" fmla="*/ 0 60000 65536"/>
                <a:gd name="T7" fmla="*/ 0 60000 65536"/>
                <a:gd name="T8" fmla="*/ 0 60000 65536"/>
                <a:gd name="T9" fmla="*/ 0 w 904"/>
                <a:gd name="T10" fmla="*/ 0 h 344"/>
                <a:gd name="T11" fmla="*/ 904 w 904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4" h="344">
                  <a:moveTo>
                    <a:pt x="904" y="344"/>
                  </a:moveTo>
                  <a:cubicBezTo>
                    <a:pt x="831" y="287"/>
                    <a:pt x="617" y="0"/>
                    <a:pt x="466" y="0"/>
                  </a:cubicBezTo>
                  <a:cubicBezTo>
                    <a:pt x="315" y="0"/>
                    <a:pt x="97" y="272"/>
                    <a:pt x="0" y="344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3" name="Freeform 91"/>
            <p:cNvSpPr>
              <a:spLocks/>
            </p:cNvSpPr>
            <p:nvPr/>
          </p:nvSpPr>
          <p:spPr bwMode="auto">
            <a:xfrm>
              <a:off x="3842" y="1970"/>
              <a:ext cx="867" cy="346"/>
            </a:xfrm>
            <a:custGeom>
              <a:avLst/>
              <a:gdLst>
                <a:gd name="T0" fmla="*/ 867 w 867"/>
                <a:gd name="T1" fmla="*/ 332 h 346"/>
                <a:gd name="T2" fmla="*/ 442 w 867"/>
                <a:gd name="T3" fmla="*/ 2 h 346"/>
                <a:gd name="T4" fmla="*/ 0 w 867"/>
                <a:gd name="T5" fmla="*/ 346 h 346"/>
                <a:gd name="T6" fmla="*/ 0 60000 65536"/>
                <a:gd name="T7" fmla="*/ 0 60000 65536"/>
                <a:gd name="T8" fmla="*/ 0 60000 65536"/>
                <a:gd name="T9" fmla="*/ 0 w 867"/>
                <a:gd name="T10" fmla="*/ 0 h 346"/>
                <a:gd name="T11" fmla="*/ 867 w 867"/>
                <a:gd name="T12" fmla="*/ 346 h 3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7" h="346">
                  <a:moveTo>
                    <a:pt x="867" y="332"/>
                  </a:moveTo>
                  <a:cubicBezTo>
                    <a:pt x="796" y="277"/>
                    <a:pt x="586" y="0"/>
                    <a:pt x="442" y="2"/>
                  </a:cubicBezTo>
                  <a:cubicBezTo>
                    <a:pt x="298" y="4"/>
                    <a:pt x="92" y="274"/>
                    <a:pt x="0" y="34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4" name="Freeform 92"/>
            <p:cNvSpPr>
              <a:spLocks/>
            </p:cNvSpPr>
            <p:nvPr/>
          </p:nvSpPr>
          <p:spPr bwMode="auto">
            <a:xfrm>
              <a:off x="440" y="1973"/>
              <a:ext cx="849" cy="350"/>
            </a:xfrm>
            <a:custGeom>
              <a:avLst/>
              <a:gdLst>
                <a:gd name="T0" fmla="*/ 849 w 849"/>
                <a:gd name="T1" fmla="*/ 350 h 350"/>
                <a:gd name="T2" fmla="*/ 398 w 849"/>
                <a:gd name="T3" fmla="*/ 6 h 350"/>
                <a:gd name="T4" fmla="*/ 0 w 849"/>
                <a:gd name="T5" fmla="*/ 311 h 350"/>
                <a:gd name="T6" fmla="*/ 0 60000 65536"/>
                <a:gd name="T7" fmla="*/ 0 60000 65536"/>
                <a:gd name="T8" fmla="*/ 0 60000 65536"/>
                <a:gd name="T9" fmla="*/ 0 w 849"/>
                <a:gd name="T10" fmla="*/ 0 h 350"/>
                <a:gd name="T11" fmla="*/ 849 w 849"/>
                <a:gd name="T12" fmla="*/ 350 h 3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9" h="350">
                  <a:moveTo>
                    <a:pt x="849" y="350"/>
                  </a:moveTo>
                  <a:cubicBezTo>
                    <a:pt x="774" y="293"/>
                    <a:pt x="539" y="12"/>
                    <a:pt x="398" y="6"/>
                  </a:cubicBezTo>
                  <a:cubicBezTo>
                    <a:pt x="257" y="0"/>
                    <a:pt x="83" y="247"/>
                    <a:pt x="0" y="311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105"/>
          <p:cNvGrpSpPr>
            <a:grpSpLocks/>
          </p:cNvGrpSpPr>
          <p:nvPr/>
        </p:nvGrpSpPr>
        <p:grpSpPr bwMode="auto">
          <a:xfrm>
            <a:off x="1403350" y="2571749"/>
            <a:ext cx="6769100" cy="1085849"/>
            <a:chOff x="884" y="1620"/>
            <a:chExt cx="4264" cy="684"/>
          </a:xfrm>
        </p:grpSpPr>
        <p:sp>
          <p:nvSpPr>
            <p:cNvPr id="40995" name="Freeform 97"/>
            <p:cNvSpPr>
              <a:spLocks/>
            </p:cNvSpPr>
            <p:nvPr/>
          </p:nvSpPr>
          <p:spPr bwMode="auto">
            <a:xfrm>
              <a:off x="2565" y="1620"/>
              <a:ext cx="872" cy="648"/>
            </a:xfrm>
            <a:custGeom>
              <a:avLst/>
              <a:gdLst>
                <a:gd name="T0" fmla="*/ 872 w 872"/>
                <a:gd name="T1" fmla="*/ 648 h 648"/>
                <a:gd name="T2" fmla="*/ 452 w 872"/>
                <a:gd name="T3" fmla="*/ 0 h 648"/>
                <a:gd name="T4" fmla="*/ 0 w 872"/>
                <a:gd name="T5" fmla="*/ 648 h 648"/>
                <a:gd name="T6" fmla="*/ 0 60000 65536"/>
                <a:gd name="T7" fmla="*/ 0 60000 65536"/>
                <a:gd name="T8" fmla="*/ 0 60000 65536"/>
                <a:gd name="T9" fmla="*/ 0 w 872"/>
                <a:gd name="T10" fmla="*/ 0 h 648"/>
                <a:gd name="T11" fmla="*/ 872 w 872"/>
                <a:gd name="T12" fmla="*/ 648 h 6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72" h="648">
                  <a:moveTo>
                    <a:pt x="872" y="648"/>
                  </a:moveTo>
                  <a:cubicBezTo>
                    <a:pt x="802" y="540"/>
                    <a:pt x="597" y="0"/>
                    <a:pt x="452" y="0"/>
                  </a:cubicBezTo>
                  <a:cubicBezTo>
                    <a:pt x="307" y="0"/>
                    <a:pt x="94" y="513"/>
                    <a:pt x="0" y="648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6" name="Freeform 98"/>
            <p:cNvSpPr>
              <a:spLocks/>
            </p:cNvSpPr>
            <p:nvPr/>
          </p:nvSpPr>
          <p:spPr bwMode="auto">
            <a:xfrm>
              <a:off x="4284" y="1648"/>
              <a:ext cx="864" cy="640"/>
            </a:xfrm>
            <a:custGeom>
              <a:avLst/>
              <a:gdLst>
                <a:gd name="T0" fmla="*/ 864 w 864"/>
                <a:gd name="T1" fmla="*/ 640 h 640"/>
                <a:gd name="T2" fmla="*/ 460 w 864"/>
                <a:gd name="T3" fmla="*/ 0 h 640"/>
                <a:gd name="T4" fmla="*/ 0 w 864"/>
                <a:gd name="T5" fmla="*/ 640 h 640"/>
                <a:gd name="T6" fmla="*/ 0 60000 65536"/>
                <a:gd name="T7" fmla="*/ 0 60000 65536"/>
                <a:gd name="T8" fmla="*/ 0 60000 65536"/>
                <a:gd name="T9" fmla="*/ 0 w 864"/>
                <a:gd name="T10" fmla="*/ 0 h 640"/>
                <a:gd name="T11" fmla="*/ 864 w 864"/>
                <a:gd name="T12" fmla="*/ 640 h 6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640">
                  <a:moveTo>
                    <a:pt x="864" y="640"/>
                  </a:moveTo>
                  <a:cubicBezTo>
                    <a:pt x="797" y="533"/>
                    <a:pt x="604" y="0"/>
                    <a:pt x="460" y="0"/>
                  </a:cubicBezTo>
                  <a:cubicBezTo>
                    <a:pt x="316" y="0"/>
                    <a:pt x="96" y="507"/>
                    <a:pt x="0" y="64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7" name="Freeform 99"/>
            <p:cNvSpPr>
              <a:spLocks/>
            </p:cNvSpPr>
            <p:nvPr/>
          </p:nvSpPr>
          <p:spPr bwMode="auto">
            <a:xfrm>
              <a:off x="884" y="1646"/>
              <a:ext cx="812" cy="650"/>
            </a:xfrm>
            <a:custGeom>
              <a:avLst/>
              <a:gdLst>
                <a:gd name="T0" fmla="*/ 812 w 812"/>
                <a:gd name="T1" fmla="*/ 650 h 650"/>
                <a:gd name="T2" fmla="*/ 404 w 812"/>
                <a:gd name="T3" fmla="*/ 2 h 650"/>
                <a:gd name="T4" fmla="*/ 0 w 812"/>
                <a:gd name="T5" fmla="*/ 638 h 650"/>
                <a:gd name="T6" fmla="*/ 0 60000 65536"/>
                <a:gd name="T7" fmla="*/ 0 60000 65536"/>
                <a:gd name="T8" fmla="*/ 0 60000 65536"/>
                <a:gd name="T9" fmla="*/ 0 w 812"/>
                <a:gd name="T10" fmla="*/ 0 h 650"/>
                <a:gd name="T11" fmla="*/ 812 w 812"/>
                <a:gd name="T12" fmla="*/ 650 h 6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2" h="650">
                  <a:moveTo>
                    <a:pt x="812" y="650"/>
                  </a:moveTo>
                  <a:cubicBezTo>
                    <a:pt x="744" y="542"/>
                    <a:pt x="539" y="4"/>
                    <a:pt x="404" y="2"/>
                  </a:cubicBezTo>
                  <a:cubicBezTo>
                    <a:pt x="269" y="0"/>
                    <a:pt x="84" y="506"/>
                    <a:pt x="0" y="638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8" name="Freeform 102"/>
            <p:cNvSpPr>
              <a:spLocks/>
            </p:cNvSpPr>
            <p:nvPr/>
          </p:nvSpPr>
          <p:spPr bwMode="auto">
            <a:xfrm>
              <a:off x="3424" y="1648"/>
              <a:ext cx="868" cy="656"/>
            </a:xfrm>
            <a:custGeom>
              <a:avLst/>
              <a:gdLst>
                <a:gd name="T0" fmla="*/ 868 w 868"/>
                <a:gd name="T1" fmla="*/ 656 h 656"/>
                <a:gd name="T2" fmla="*/ 448 w 868"/>
                <a:gd name="T3" fmla="*/ 4 h 656"/>
                <a:gd name="T4" fmla="*/ 0 w 868"/>
                <a:gd name="T5" fmla="*/ 632 h 656"/>
                <a:gd name="T6" fmla="*/ 0 60000 65536"/>
                <a:gd name="T7" fmla="*/ 0 60000 65536"/>
                <a:gd name="T8" fmla="*/ 0 60000 65536"/>
                <a:gd name="T9" fmla="*/ 0 w 868"/>
                <a:gd name="T10" fmla="*/ 0 h 656"/>
                <a:gd name="T11" fmla="*/ 868 w 868"/>
                <a:gd name="T12" fmla="*/ 656 h 6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8" h="656">
                  <a:moveTo>
                    <a:pt x="868" y="656"/>
                  </a:moveTo>
                  <a:cubicBezTo>
                    <a:pt x="798" y="547"/>
                    <a:pt x="593" y="8"/>
                    <a:pt x="448" y="4"/>
                  </a:cubicBezTo>
                  <a:cubicBezTo>
                    <a:pt x="303" y="0"/>
                    <a:pt x="93" y="501"/>
                    <a:pt x="0" y="632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99" name="Freeform 103"/>
            <p:cNvSpPr>
              <a:spLocks/>
            </p:cNvSpPr>
            <p:nvPr/>
          </p:nvSpPr>
          <p:spPr bwMode="auto">
            <a:xfrm>
              <a:off x="1696" y="1645"/>
              <a:ext cx="864" cy="651"/>
            </a:xfrm>
            <a:custGeom>
              <a:avLst/>
              <a:gdLst>
                <a:gd name="T0" fmla="*/ 864 w 864"/>
                <a:gd name="T1" fmla="*/ 651 h 651"/>
                <a:gd name="T2" fmla="*/ 448 w 864"/>
                <a:gd name="T3" fmla="*/ 3 h 651"/>
                <a:gd name="T4" fmla="*/ 0 w 864"/>
                <a:gd name="T5" fmla="*/ 635 h 651"/>
                <a:gd name="T6" fmla="*/ 0 60000 65536"/>
                <a:gd name="T7" fmla="*/ 0 60000 65536"/>
                <a:gd name="T8" fmla="*/ 0 60000 65536"/>
                <a:gd name="T9" fmla="*/ 0 w 864"/>
                <a:gd name="T10" fmla="*/ 0 h 651"/>
                <a:gd name="T11" fmla="*/ 864 w 864"/>
                <a:gd name="T12" fmla="*/ 651 h 6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651">
                  <a:moveTo>
                    <a:pt x="864" y="651"/>
                  </a:moveTo>
                  <a:cubicBezTo>
                    <a:pt x="795" y="543"/>
                    <a:pt x="592" y="6"/>
                    <a:pt x="448" y="3"/>
                  </a:cubicBezTo>
                  <a:cubicBezTo>
                    <a:pt x="304" y="0"/>
                    <a:pt x="93" y="503"/>
                    <a:pt x="0" y="635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0977" name="Group 75"/>
          <p:cNvGrpSpPr>
            <a:grpSpLocks/>
          </p:cNvGrpSpPr>
          <p:nvPr/>
        </p:nvGrpSpPr>
        <p:grpSpPr bwMode="auto">
          <a:xfrm>
            <a:off x="1668463" y="3644900"/>
            <a:ext cx="5751512" cy="431800"/>
            <a:chOff x="1051" y="2296"/>
            <a:chExt cx="3623" cy="272"/>
          </a:xfrm>
        </p:grpSpPr>
        <p:graphicFrame>
          <p:nvGraphicFramePr>
            <p:cNvPr id="40965" name="Object 76"/>
            <p:cNvGraphicFramePr>
              <a:graphicFrameLocks noChangeAspect="1"/>
            </p:cNvGraphicFramePr>
            <p:nvPr/>
          </p:nvGraphicFramePr>
          <p:xfrm>
            <a:off x="4105" y="2296"/>
            <a:ext cx="15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7" name="Формула" r:id="rId10" imgW="241200" imgH="393480" progId="Equation.3">
                    <p:embed/>
                  </p:oleObj>
                </mc:Choice>
                <mc:Fallback>
                  <p:oleObj name="Формула" r:id="rId10" imgW="241200" imgH="393480" progId="Equation.3">
                    <p:embed/>
                    <p:pic>
                      <p:nvPicPr>
                        <p:cNvPr id="0" name="Object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2296"/>
                          <a:ext cx="152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66" name="Object 77"/>
            <p:cNvGraphicFramePr>
              <a:graphicFrameLocks noChangeAspect="1"/>
            </p:cNvGraphicFramePr>
            <p:nvPr/>
          </p:nvGraphicFramePr>
          <p:xfrm>
            <a:off x="2290" y="2296"/>
            <a:ext cx="20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8" name="Формула" r:id="rId12" imgW="279360" imgH="393480" progId="Equation.3">
                    <p:embed/>
                  </p:oleObj>
                </mc:Choice>
                <mc:Fallback>
                  <p:oleObj name="Формула" r:id="rId12" imgW="279360" imgH="393480" progId="Equation.3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0" y="2296"/>
                          <a:ext cx="204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67" name="Object 78"/>
            <p:cNvGraphicFramePr>
              <a:graphicFrameLocks noChangeAspect="1"/>
            </p:cNvGraphicFramePr>
            <p:nvPr/>
          </p:nvGraphicFramePr>
          <p:xfrm>
            <a:off x="3243" y="2296"/>
            <a:ext cx="10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9" name="Формула" r:id="rId14" imgW="164880" imgH="393480" progId="Equation.3">
                    <p:embed/>
                  </p:oleObj>
                </mc:Choice>
                <mc:Fallback>
                  <p:oleObj name="Формула" r:id="rId14" imgW="164880" imgH="393480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2296"/>
                          <a:ext cx="104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68" name="Object 79"/>
            <p:cNvGraphicFramePr>
              <a:graphicFrameLocks noChangeAspect="1"/>
            </p:cNvGraphicFramePr>
            <p:nvPr/>
          </p:nvGraphicFramePr>
          <p:xfrm>
            <a:off x="1463" y="2296"/>
            <a:ext cx="21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0" name="Формула" r:id="rId16" imgW="342720" imgH="393480" progId="Equation.3">
                    <p:embed/>
                  </p:oleObj>
                </mc:Choice>
                <mc:Fallback>
                  <p:oleObj name="Формула" r:id="rId16" imgW="342720" imgH="393480" progId="Equation.3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" y="2296"/>
                          <a:ext cx="216" cy="2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69" name="Object 80"/>
            <p:cNvGraphicFramePr>
              <a:graphicFrameLocks noChangeAspect="1"/>
            </p:cNvGraphicFramePr>
            <p:nvPr/>
          </p:nvGraphicFramePr>
          <p:xfrm>
            <a:off x="3696" y="2341"/>
            <a:ext cx="88" cy="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1" name="Формула" r:id="rId18" imgW="139680" imgH="139680" progId="Equation.3">
                    <p:embed/>
                  </p:oleObj>
                </mc:Choice>
                <mc:Fallback>
                  <p:oleObj name="Формула" r:id="rId18" imgW="139680" imgH="139680" progId="Equation.3">
                    <p:embed/>
                    <p:pic>
                      <p:nvPicPr>
                        <p:cNvPr id="0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341"/>
                          <a:ext cx="88" cy="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70" name="Object 81"/>
            <p:cNvGraphicFramePr>
              <a:graphicFrameLocks noChangeAspect="1"/>
            </p:cNvGraphicFramePr>
            <p:nvPr/>
          </p:nvGraphicFramePr>
          <p:xfrm>
            <a:off x="4530" y="2329"/>
            <a:ext cx="144" cy="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2" name="Формула" r:id="rId20" imgW="228600" imgH="177480" progId="Equation.3">
                    <p:embed/>
                  </p:oleObj>
                </mc:Choice>
                <mc:Fallback>
                  <p:oleObj name="Формула" r:id="rId20" imgW="228600" imgH="177480" progId="Equation.3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0" y="2329"/>
                          <a:ext cx="144" cy="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71" name="Object 82"/>
            <p:cNvGraphicFramePr>
              <a:graphicFrameLocks noChangeAspect="1"/>
            </p:cNvGraphicFramePr>
            <p:nvPr/>
          </p:nvGraphicFramePr>
          <p:xfrm>
            <a:off x="1927" y="2341"/>
            <a:ext cx="160" cy="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3" name="Формула" r:id="rId22" imgW="253800" imgH="139680" progId="Equation.3">
                    <p:embed/>
                  </p:oleObj>
                </mc:Choice>
                <mc:Fallback>
                  <p:oleObj name="Формула" r:id="rId22" imgW="253800" imgH="139680" progId="Equation.3">
                    <p:embed/>
                    <p:pic>
                      <p:nvPicPr>
                        <p:cNvPr id="0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2341"/>
                          <a:ext cx="160" cy="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972" name="Object 83"/>
            <p:cNvGraphicFramePr>
              <a:graphicFrameLocks noChangeAspect="1"/>
            </p:cNvGraphicFramePr>
            <p:nvPr/>
          </p:nvGraphicFramePr>
          <p:xfrm>
            <a:off x="1051" y="2329"/>
            <a:ext cx="208" cy="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4" name="Формула" r:id="rId24" imgW="330120" imgH="177480" progId="Equation.3">
                    <p:embed/>
                  </p:oleObj>
                </mc:Choice>
                <mc:Fallback>
                  <p:oleObj name="Формула" r:id="rId24" imgW="330120" imgH="177480" progId="Equation.3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1" y="2329"/>
                          <a:ext cx="208" cy="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978" name="Group 84"/>
          <p:cNvGrpSpPr>
            <a:grpSpLocks/>
          </p:cNvGrpSpPr>
          <p:nvPr/>
        </p:nvGrpSpPr>
        <p:grpSpPr bwMode="auto">
          <a:xfrm>
            <a:off x="4164013" y="2797175"/>
            <a:ext cx="504825" cy="1692275"/>
            <a:chOff x="2623" y="1762"/>
            <a:chExt cx="318" cy="1066"/>
          </a:xfrm>
        </p:grpSpPr>
        <p:sp>
          <p:nvSpPr>
            <p:cNvPr id="40993" name="Text Box 85"/>
            <p:cNvSpPr txBox="1">
              <a:spLocks noChangeArrowheads="1"/>
            </p:cNvSpPr>
            <p:nvPr/>
          </p:nvSpPr>
          <p:spPr bwMode="auto">
            <a:xfrm>
              <a:off x="2668" y="1762"/>
              <a:ext cx="2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 baseline="0">
                  <a:latin typeface="Arial" charset="0"/>
                </a:rPr>
                <a:t>1</a:t>
              </a:r>
            </a:p>
          </p:txBody>
        </p:sp>
        <p:sp>
          <p:nvSpPr>
            <p:cNvPr id="40994" name="Text Box 86"/>
            <p:cNvSpPr txBox="1">
              <a:spLocks noChangeArrowheads="1"/>
            </p:cNvSpPr>
            <p:nvPr/>
          </p:nvSpPr>
          <p:spPr bwMode="auto">
            <a:xfrm>
              <a:off x="2623" y="2578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 baseline="0">
                  <a:latin typeface="Arial" charset="0"/>
                </a:rPr>
                <a:t>-1  </a:t>
              </a:r>
            </a:p>
          </p:txBody>
        </p:sp>
      </p:grpSp>
      <p:sp>
        <p:nvSpPr>
          <p:cNvPr id="168" name="Rectangle 106"/>
          <p:cNvSpPr>
            <a:spLocks noChangeArrowheads="1"/>
          </p:cNvSpPr>
          <p:nvPr/>
        </p:nvSpPr>
        <p:spPr bwMode="auto">
          <a:xfrm>
            <a:off x="2195513" y="5357826"/>
            <a:ext cx="2592387" cy="64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aseline="0" dirty="0">
                <a:latin typeface="Arial" charset="0"/>
                <a:hlinkClick r:id="" action="ppaction://noaction"/>
              </a:rPr>
              <a:t>а</a:t>
            </a:r>
            <a:r>
              <a:rPr lang="ru-RU" sz="1600" baseline="0" dirty="0">
                <a:solidFill>
                  <a:srgbClr val="C00000"/>
                </a:solidFill>
                <a:latin typeface="Arial" charset="0"/>
                <a:hlinkClick r:id="" action="ppaction://noaction"/>
              </a:rPr>
              <a:t>) 1   б) 2   в) 3</a:t>
            </a:r>
            <a:endParaRPr lang="ru-RU" sz="1600" baseline="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69" name="Rectangle 107"/>
          <p:cNvSpPr>
            <a:spLocks noChangeArrowheads="1"/>
          </p:cNvSpPr>
          <p:nvPr/>
        </p:nvSpPr>
        <p:spPr bwMode="auto">
          <a:xfrm>
            <a:off x="2195513" y="4643438"/>
            <a:ext cx="2592387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aseline="0" dirty="0">
                <a:latin typeface="Arial" charset="0"/>
                <a:hlinkClick r:id="" action="ppaction://noaction"/>
              </a:rPr>
              <a:t>а)</a:t>
            </a:r>
            <a:r>
              <a:rPr lang="ru-RU" sz="1600" baseline="0" dirty="0">
                <a:solidFill>
                  <a:schemeClr val="hlink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6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1   </a:t>
            </a:r>
            <a:r>
              <a:rPr lang="ru-RU" sz="1600" baseline="0" dirty="0">
                <a:latin typeface="Arial" charset="0"/>
                <a:hlinkClick r:id="" action="ppaction://noaction"/>
              </a:rPr>
              <a:t>б)</a:t>
            </a:r>
            <a:r>
              <a:rPr lang="ru-RU" sz="16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600" baseline="0" dirty="0">
                <a:solidFill>
                  <a:srgbClr val="FF00FF"/>
                </a:solidFill>
                <a:latin typeface="Arial" charset="0"/>
                <a:hlinkClick r:id="" action="ppaction://noaction"/>
              </a:rPr>
              <a:t>2 </a:t>
            </a:r>
            <a:r>
              <a:rPr lang="ru-RU" sz="16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 </a:t>
            </a:r>
            <a:r>
              <a:rPr lang="ru-RU" sz="1600" baseline="0" dirty="0">
                <a:latin typeface="Arial" charset="0"/>
                <a:hlinkClick r:id="" action="ppaction://noaction"/>
              </a:rPr>
              <a:t>в)</a:t>
            </a:r>
            <a:r>
              <a:rPr lang="ru-RU" sz="1600" baseline="0" dirty="0">
                <a:solidFill>
                  <a:srgbClr val="FF0000"/>
                </a:solidFill>
                <a:latin typeface="Arial" charset="0"/>
                <a:hlinkClick r:id="" action="ppaction://noaction"/>
              </a:rPr>
              <a:t> </a:t>
            </a:r>
            <a:r>
              <a:rPr lang="ru-RU" sz="1600" baseline="0" dirty="0">
                <a:solidFill>
                  <a:srgbClr val="0000FF"/>
                </a:solidFill>
                <a:latin typeface="Arial" charset="0"/>
                <a:hlinkClick r:id="" action="ppaction://noaction"/>
              </a:rPr>
              <a:t>3</a:t>
            </a:r>
            <a:endParaRPr lang="ru-RU" sz="1600" baseline="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70" name="Rectangle 108"/>
          <p:cNvSpPr>
            <a:spLocks noChangeArrowheads="1"/>
          </p:cNvSpPr>
          <p:nvPr/>
        </p:nvSpPr>
        <p:spPr bwMode="auto">
          <a:xfrm>
            <a:off x="1785919" y="5929330"/>
            <a:ext cx="3357585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aseline="0" dirty="0">
                <a:solidFill>
                  <a:srgbClr val="C00000"/>
                </a:solidFill>
                <a:latin typeface="Arial" charset="0"/>
                <a:hlinkClick r:id="" action="ppaction://noaction"/>
              </a:rPr>
              <a:t>а) 1   б) 2 </a:t>
            </a:r>
            <a:r>
              <a:rPr lang="ru-RU" sz="1600" baseline="0" dirty="0">
                <a:solidFill>
                  <a:srgbClr val="C00000"/>
                </a:solidFill>
                <a:latin typeface="Arial" charset="0"/>
              </a:rPr>
              <a:t>  </a:t>
            </a:r>
            <a:r>
              <a:rPr lang="ru-RU" sz="1600" baseline="0" dirty="0">
                <a:solidFill>
                  <a:srgbClr val="C00000"/>
                </a:solidFill>
                <a:latin typeface="Arial" charset="0"/>
                <a:hlinkClick r:id="" action="ppaction://noaction"/>
              </a:rPr>
              <a:t>в) 3</a:t>
            </a:r>
            <a:endParaRPr lang="ru-RU" sz="1600" baseline="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72" name="Rectangle 110"/>
          <p:cNvSpPr>
            <a:spLocks noChangeArrowheads="1"/>
          </p:cNvSpPr>
          <p:nvPr/>
        </p:nvSpPr>
        <p:spPr bwMode="auto">
          <a:xfrm>
            <a:off x="900113" y="2852738"/>
            <a:ext cx="4318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73" name="Rectangle 111"/>
          <p:cNvSpPr>
            <a:spLocks noChangeArrowheads="1"/>
          </p:cNvSpPr>
          <p:nvPr/>
        </p:nvSpPr>
        <p:spPr bwMode="auto">
          <a:xfrm>
            <a:off x="6084888" y="4076700"/>
            <a:ext cx="43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FF00FF"/>
                </a:solidFill>
                <a:latin typeface="Arial" charset="0"/>
              </a:rPr>
              <a:t>2</a:t>
            </a:r>
          </a:p>
        </p:txBody>
      </p:sp>
      <p:sp>
        <p:nvSpPr>
          <p:cNvPr id="174" name="Rectangle 112"/>
          <p:cNvSpPr>
            <a:spLocks noChangeArrowheads="1"/>
          </p:cNvSpPr>
          <p:nvPr/>
        </p:nvSpPr>
        <p:spPr bwMode="auto">
          <a:xfrm>
            <a:off x="4859338" y="2492375"/>
            <a:ext cx="43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aseline="0">
                <a:solidFill>
                  <a:srgbClr val="0000FF"/>
                </a:solidFill>
                <a:latin typeface="Arial" charset="0"/>
              </a:rPr>
              <a:t>3</a:t>
            </a:r>
          </a:p>
        </p:txBody>
      </p:sp>
      <p:grpSp>
        <p:nvGrpSpPr>
          <p:cNvPr id="15" name="Group 93"/>
          <p:cNvGrpSpPr>
            <a:grpSpLocks/>
          </p:cNvGrpSpPr>
          <p:nvPr/>
        </p:nvGrpSpPr>
        <p:grpSpPr bwMode="auto">
          <a:xfrm>
            <a:off x="1214414" y="3143248"/>
            <a:ext cx="6777037" cy="1012825"/>
            <a:chOff x="440" y="1968"/>
            <a:chExt cx="4269" cy="638"/>
          </a:xfrm>
        </p:grpSpPr>
        <p:sp>
          <p:nvSpPr>
            <p:cNvPr id="40988" name="Freeform 88"/>
            <p:cNvSpPr>
              <a:spLocks/>
            </p:cNvSpPr>
            <p:nvPr/>
          </p:nvSpPr>
          <p:spPr bwMode="auto">
            <a:xfrm>
              <a:off x="1282" y="2312"/>
              <a:ext cx="824" cy="294"/>
            </a:xfrm>
            <a:custGeom>
              <a:avLst/>
              <a:gdLst>
                <a:gd name="T0" fmla="*/ 0 w 824"/>
                <a:gd name="T1" fmla="*/ 12 h 294"/>
                <a:gd name="T2" fmla="*/ 418 w 824"/>
                <a:gd name="T3" fmla="*/ 292 h 294"/>
                <a:gd name="T4" fmla="*/ 824 w 824"/>
                <a:gd name="T5" fmla="*/ 0 h 294"/>
                <a:gd name="T6" fmla="*/ 0 60000 65536"/>
                <a:gd name="T7" fmla="*/ 0 60000 65536"/>
                <a:gd name="T8" fmla="*/ 0 60000 65536"/>
                <a:gd name="T9" fmla="*/ 0 w 824"/>
                <a:gd name="T10" fmla="*/ 0 h 294"/>
                <a:gd name="T11" fmla="*/ 824 w 824"/>
                <a:gd name="T12" fmla="*/ 294 h 2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4" h="294">
                  <a:moveTo>
                    <a:pt x="0" y="12"/>
                  </a:moveTo>
                  <a:cubicBezTo>
                    <a:pt x="70" y="59"/>
                    <a:pt x="281" y="294"/>
                    <a:pt x="418" y="292"/>
                  </a:cubicBezTo>
                  <a:cubicBezTo>
                    <a:pt x="555" y="290"/>
                    <a:pt x="740" y="61"/>
                    <a:pt x="82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0989" name="Freeform 89"/>
            <p:cNvSpPr>
              <a:spLocks/>
            </p:cNvSpPr>
            <p:nvPr/>
          </p:nvSpPr>
          <p:spPr bwMode="auto">
            <a:xfrm>
              <a:off x="2990" y="2303"/>
              <a:ext cx="852" cy="299"/>
            </a:xfrm>
            <a:custGeom>
              <a:avLst/>
              <a:gdLst>
                <a:gd name="T0" fmla="*/ 0 w 852"/>
                <a:gd name="T1" fmla="*/ 0 h 299"/>
                <a:gd name="T2" fmla="*/ 438 w 852"/>
                <a:gd name="T3" fmla="*/ 297 h 299"/>
                <a:gd name="T4" fmla="*/ 852 w 852"/>
                <a:gd name="T5" fmla="*/ 13 h 299"/>
                <a:gd name="T6" fmla="*/ 0 60000 65536"/>
                <a:gd name="T7" fmla="*/ 0 60000 65536"/>
                <a:gd name="T8" fmla="*/ 0 60000 65536"/>
                <a:gd name="T9" fmla="*/ 0 w 852"/>
                <a:gd name="T10" fmla="*/ 0 h 299"/>
                <a:gd name="T11" fmla="*/ 852 w 852"/>
                <a:gd name="T12" fmla="*/ 299 h 2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2" h="299">
                  <a:moveTo>
                    <a:pt x="0" y="0"/>
                  </a:moveTo>
                  <a:cubicBezTo>
                    <a:pt x="73" y="49"/>
                    <a:pt x="296" y="295"/>
                    <a:pt x="438" y="297"/>
                  </a:cubicBezTo>
                  <a:cubicBezTo>
                    <a:pt x="580" y="299"/>
                    <a:pt x="766" y="72"/>
                    <a:pt x="852" y="13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0990" name="Freeform 90"/>
            <p:cNvSpPr>
              <a:spLocks/>
            </p:cNvSpPr>
            <p:nvPr/>
          </p:nvSpPr>
          <p:spPr bwMode="auto">
            <a:xfrm>
              <a:off x="2098" y="1968"/>
              <a:ext cx="904" cy="344"/>
            </a:xfrm>
            <a:custGeom>
              <a:avLst/>
              <a:gdLst>
                <a:gd name="T0" fmla="*/ 904 w 904"/>
                <a:gd name="T1" fmla="*/ 344 h 344"/>
                <a:gd name="T2" fmla="*/ 466 w 904"/>
                <a:gd name="T3" fmla="*/ 0 h 344"/>
                <a:gd name="T4" fmla="*/ 0 w 904"/>
                <a:gd name="T5" fmla="*/ 344 h 344"/>
                <a:gd name="T6" fmla="*/ 0 60000 65536"/>
                <a:gd name="T7" fmla="*/ 0 60000 65536"/>
                <a:gd name="T8" fmla="*/ 0 60000 65536"/>
                <a:gd name="T9" fmla="*/ 0 w 904"/>
                <a:gd name="T10" fmla="*/ 0 h 344"/>
                <a:gd name="T11" fmla="*/ 904 w 904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4" h="344">
                  <a:moveTo>
                    <a:pt x="904" y="344"/>
                  </a:moveTo>
                  <a:cubicBezTo>
                    <a:pt x="831" y="287"/>
                    <a:pt x="617" y="0"/>
                    <a:pt x="466" y="0"/>
                  </a:cubicBezTo>
                  <a:cubicBezTo>
                    <a:pt x="315" y="0"/>
                    <a:pt x="97" y="272"/>
                    <a:pt x="0" y="34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0991" name="Freeform 91"/>
            <p:cNvSpPr>
              <a:spLocks/>
            </p:cNvSpPr>
            <p:nvPr/>
          </p:nvSpPr>
          <p:spPr bwMode="auto">
            <a:xfrm>
              <a:off x="3842" y="1970"/>
              <a:ext cx="867" cy="346"/>
            </a:xfrm>
            <a:custGeom>
              <a:avLst/>
              <a:gdLst>
                <a:gd name="T0" fmla="*/ 867 w 867"/>
                <a:gd name="T1" fmla="*/ 332 h 346"/>
                <a:gd name="T2" fmla="*/ 442 w 867"/>
                <a:gd name="T3" fmla="*/ 2 h 346"/>
                <a:gd name="T4" fmla="*/ 0 w 867"/>
                <a:gd name="T5" fmla="*/ 346 h 346"/>
                <a:gd name="T6" fmla="*/ 0 60000 65536"/>
                <a:gd name="T7" fmla="*/ 0 60000 65536"/>
                <a:gd name="T8" fmla="*/ 0 60000 65536"/>
                <a:gd name="T9" fmla="*/ 0 w 867"/>
                <a:gd name="T10" fmla="*/ 0 h 346"/>
                <a:gd name="T11" fmla="*/ 867 w 867"/>
                <a:gd name="T12" fmla="*/ 346 h 3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7" h="346">
                  <a:moveTo>
                    <a:pt x="867" y="332"/>
                  </a:moveTo>
                  <a:cubicBezTo>
                    <a:pt x="796" y="277"/>
                    <a:pt x="586" y="0"/>
                    <a:pt x="442" y="2"/>
                  </a:cubicBezTo>
                  <a:cubicBezTo>
                    <a:pt x="298" y="4"/>
                    <a:pt x="92" y="274"/>
                    <a:pt x="0" y="34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  <p:sp>
          <p:nvSpPr>
            <p:cNvPr id="40992" name="Freeform 92"/>
            <p:cNvSpPr>
              <a:spLocks/>
            </p:cNvSpPr>
            <p:nvPr/>
          </p:nvSpPr>
          <p:spPr bwMode="auto">
            <a:xfrm>
              <a:off x="440" y="1973"/>
              <a:ext cx="849" cy="350"/>
            </a:xfrm>
            <a:custGeom>
              <a:avLst/>
              <a:gdLst>
                <a:gd name="T0" fmla="*/ 849 w 849"/>
                <a:gd name="T1" fmla="*/ 350 h 350"/>
                <a:gd name="T2" fmla="*/ 398 w 849"/>
                <a:gd name="T3" fmla="*/ 6 h 350"/>
                <a:gd name="T4" fmla="*/ 0 w 849"/>
                <a:gd name="T5" fmla="*/ 311 h 350"/>
                <a:gd name="T6" fmla="*/ 0 60000 65536"/>
                <a:gd name="T7" fmla="*/ 0 60000 65536"/>
                <a:gd name="T8" fmla="*/ 0 60000 65536"/>
                <a:gd name="T9" fmla="*/ 0 w 849"/>
                <a:gd name="T10" fmla="*/ 0 h 350"/>
                <a:gd name="T11" fmla="*/ 849 w 849"/>
                <a:gd name="T12" fmla="*/ 350 h 3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9" h="350">
                  <a:moveTo>
                    <a:pt x="849" y="350"/>
                  </a:moveTo>
                  <a:cubicBezTo>
                    <a:pt x="774" y="293"/>
                    <a:pt x="539" y="12"/>
                    <a:pt x="398" y="6"/>
                  </a:cubicBezTo>
                  <a:cubicBezTo>
                    <a:pt x="257" y="0"/>
                    <a:pt x="83" y="247"/>
                    <a:pt x="0" y="311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/>
      <p:bldP spid="169" grpId="0"/>
      <p:bldP spid="170" grpId="0"/>
      <p:bldP spid="172" grpId="0"/>
      <p:bldP spid="173" grpId="0"/>
      <p:bldP spid="17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7"/>
          <p:cNvSpPr txBox="1">
            <a:spLocks noChangeArrowheads="1"/>
          </p:cNvSpPr>
          <p:nvPr/>
        </p:nvSpPr>
        <p:spPr bwMode="auto">
          <a:xfrm>
            <a:off x="465138" y="714357"/>
            <a:ext cx="80010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ru-RU" sz="4000" i="1" dirty="0">
                <a:solidFill>
                  <a:srgbClr val="FF0000"/>
                </a:solidFill>
                <a:latin typeface="Times New Roman" pitchFamily="18" charset="0"/>
              </a:rPr>
              <a:t>Постройте график функции: </a:t>
            </a:r>
          </a:p>
          <a:p>
            <a:pPr>
              <a:spcBef>
                <a:spcPts val="0"/>
              </a:spcBef>
            </a:pPr>
            <a:r>
              <a:rPr lang="ru-RU" sz="4000" i="1" dirty="0">
                <a:solidFill>
                  <a:srgbClr val="7030A0"/>
                </a:solidFill>
                <a:latin typeface="Times New Roman" pitchFamily="18" charset="0"/>
              </a:rPr>
              <a:t>Определите </a:t>
            </a:r>
            <a:r>
              <a:rPr lang="en-US" sz="4000" i="1" dirty="0">
                <a:solidFill>
                  <a:srgbClr val="7030A0"/>
                </a:solidFill>
                <a:latin typeface="Times New Roman" pitchFamily="18" charset="0"/>
              </a:rPr>
              <a:t>D(f), E(f)</a:t>
            </a:r>
            <a:r>
              <a:rPr lang="ru-RU" sz="4000" i="1" dirty="0">
                <a:solidFill>
                  <a:srgbClr val="7030A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61446" name="Text Box 9"/>
          <p:cNvSpPr txBox="1">
            <a:spLocks noChangeArrowheads="1"/>
          </p:cNvSpPr>
          <p:nvPr/>
        </p:nvSpPr>
        <p:spPr bwMode="auto">
          <a:xfrm>
            <a:off x="846138" y="1285861"/>
            <a:ext cx="1295400" cy="14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u="sng" dirty="0">
                <a:solidFill>
                  <a:srgbClr val="CC0066"/>
                </a:solidFill>
                <a:latin typeface="Times New Roman" pitchFamily="18" charset="0"/>
              </a:rPr>
              <a:t>2 </a:t>
            </a:r>
            <a:r>
              <a:rPr lang="ru-RU" sz="3200" i="1" u="sng" dirty="0">
                <a:solidFill>
                  <a:srgbClr val="CC0066"/>
                </a:solidFill>
                <a:latin typeface="Times New Roman" pitchFamily="18" charset="0"/>
              </a:rPr>
              <a:t>балла</a:t>
            </a:r>
          </a:p>
          <a:p>
            <a:pPr>
              <a:spcBef>
                <a:spcPct val="50000"/>
              </a:spcBef>
            </a:pPr>
            <a:endParaRPr lang="ru-RU" sz="3200" i="1" u="sng" dirty="0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200" i="1" u="sng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1447" name="Text Box 10"/>
          <p:cNvSpPr txBox="1">
            <a:spLocks noChangeArrowheads="1"/>
          </p:cNvSpPr>
          <p:nvPr/>
        </p:nvSpPr>
        <p:spPr bwMode="auto">
          <a:xfrm>
            <a:off x="5341938" y="1571612"/>
            <a:ext cx="129540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 u="sng" dirty="0">
                <a:solidFill>
                  <a:srgbClr val="CC0066"/>
                </a:solidFill>
                <a:latin typeface="Times New Roman" pitchFamily="18" charset="0"/>
              </a:rPr>
              <a:t>3</a:t>
            </a:r>
            <a:r>
              <a:rPr lang="en-US" sz="3200" i="1" u="sng" dirty="0">
                <a:solidFill>
                  <a:srgbClr val="CC0066"/>
                </a:solidFill>
                <a:latin typeface="Times New Roman" pitchFamily="18" charset="0"/>
              </a:rPr>
              <a:t> </a:t>
            </a:r>
            <a:r>
              <a:rPr lang="ru-RU" sz="3200" i="1" u="sng" dirty="0">
                <a:solidFill>
                  <a:srgbClr val="CC0066"/>
                </a:solidFill>
                <a:latin typeface="Times New Roman" pitchFamily="18" charset="0"/>
              </a:rPr>
              <a:t>балла</a:t>
            </a:r>
          </a:p>
        </p:txBody>
      </p:sp>
      <p:pic>
        <p:nvPicPr>
          <p:cNvPr id="61448" name="Object 3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643050"/>
            <a:ext cx="18669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0" name="Object 5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571744"/>
            <a:ext cx="233362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1" name="Object 6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357562"/>
            <a:ext cx="2368550" cy="92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3" name="Object 8"/>
          <p:cNvPicPr preferRelativeResize="0"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7" y="2428868"/>
            <a:ext cx="200026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4" name="Object 9"/>
          <p:cNvPicPr preferRelativeResize="0"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3214686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5" name="Object 10"/>
          <p:cNvPicPr preferRelativeResize="0"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8" y="4143380"/>
            <a:ext cx="209867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3060" name="Group 4"/>
          <p:cNvGrpSpPr>
            <a:grpSpLocks noChangeAspect="1"/>
          </p:cNvGrpSpPr>
          <p:nvPr/>
        </p:nvGrpSpPr>
        <p:grpSpPr bwMode="auto">
          <a:xfrm>
            <a:off x="785786" y="2143276"/>
            <a:ext cx="1849438" cy="2174727"/>
            <a:chOff x="495" y="1864"/>
            <a:chExt cx="1165" cy="721"/>
          </a:xfrm>
        </p:grpSpPr>
        <p:sp>
          <p:nvSpPr>
            <p:cNvPr id="17305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30" y="2250"/>
              <a:ext cx="1030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495" y="1864"/>
              <a:ext cx="112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100" b="0" i="1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Times New Roman" pitchFamily="18" charset="0"/>
                </a:rPr>
                <a:t>y</a:t>
              </a:r>
              <a:r>
                <a:rPr kumimoji="0" lang="ru-RU" sz="3100" b="0" i="1" u="none" strike="noStrike" cap="none" normalizeH="0" baseline="0" dirty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Times New Roman" pitchFamily="18" charset="0"/>
                </a:rPr>
                <a:t> = -2sinx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8966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150" cy="276225"/>
          </a:xfrm>
          <a:prstGeom prst="rect">
            <a:avLst/>
          </a:prstGeom>
          <a:noFill/>
        </p:spPr>
      </p:pic>
      <p:graphicFrame>
        <p:nvGraphicFramePr>
          <p:cNvPr id="168973" name="Object 13"/>
          <p:cNvGraphicFramePr>
            <a:graphicFrameLocks noChangeAspect="1"/>
          </p:cNvGraphicFramePr>
          <p:nvPr/>
        </p:nvGraphicFramePr>
        <p:xfrm>
          <a:off x="428596" y="5072074"/>
          <a:ext cx="26924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7" name="Формула" r:id="rId10" imgW="1066680" imgH="393480" progId="Equation.3">
                  <p:embed/>
                </p:oleObj>
              </mc:Choice>
              <mc:Fallback>
                <p:oleObj name="Формула" r:id="rId10" imgW="10666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072074"/>
                        <a:ext cx="2692400" cy="785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857224" y="4143380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4800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4800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4800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х-</a:t>
            </a:r>
            <a:r>
              <a:rPr lang="ru-RU" sz="480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endParaRPr lang="en-US" sz="4400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8974" name="Object 14"/>
          <p:cNvGraphicFramePr>
            <a:graphicFrameLocks noChangeAspect="1"/>
          </p:cNvGraphicFramePr>
          <p:nvPr/>
        </p:nvGraphicFramePr>
        <p:xfrm>
          <a:off x="500034" y="5643578"/>
          <a:ext cx="2428892" cy="809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8" name="Формула" r:id="rId12" imgW="914400" imgH="393480" progId="Equation.3">
                  <p:embed/>
                </p:oleObj>
              </mc:Choice>
              <mc:Fallback>
                <p:oleObj name="Формула" r:id="rId12" imgW="9144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643578"/>
                        <a:ext cx="2428892" cy="8096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4929190" y="1928802"/>
            <a:ext cx="2643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20000"/>
              </a:spcBef>
            </a:pPr>
            <a:r>
              <a:rPr lang="en-US" sz="2800" i="1" baseline="0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y=2(x-2)</a:t>
            </a:r>
            <a:r>
              <a:rPr lang="en-US" sz="2800" i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800" i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8596" y="5000636"/>
            <a:ext cx="1968168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дополнительно :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14400" y="1"/>
            <a:ext cx="7772400" cy="1142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График функции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282" y="1214422"/>
            <a:ext cx="8534431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Графиком функции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называют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множество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всех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точек (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х;у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координатной плоскости, где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4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«пробегает»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всю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область определения функции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Задание: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определите, какой из данных графиков является графиком функции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baseline="0" dirty="0" smtClean="0">
                <a:latin typeface="+mn-lt"/>
              </a:rPr>
              <a:t>     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Рис.1                                Рис.2                                  Рис.3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1763713" y="47974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900113" y="54451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763713" y="47244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у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511425" y="544512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х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47813" y="53736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о</a:t>
            </a:r>
          </a:p>
        </p:txBody>
      </p:sp>
      <p:sp>
        <p:nvSpPr>
          <p:cNvPr id="11" name="Freeform 15"/>
          <p:cNvSpPr>
            <a:spLocks/>
          </p:cNvSpPr>
          <p:nvPr/>
        </p:nvSpPr>
        <p:spPr bwMode="auto">
          <a:xfrm>
            <a:off x="971550" y="5084763"/>
            <a:ext cx="1584325" cy="649287"/>
          </a:xfrm>
          <a:custGeom>
            <a:avLst/>
            <a:gdLst>
              <a:gd name="T0" fmla="*/ 0 w 998"/>
              <a:gd name="T1" fmla="*/ 2147483647 h 241"/>
              <a:gd name="T2" fmla="*/ 2147483647 w 998"/>
              <a:gd name="T3" fmla="*/ 2147483647 h 241"/>
              <a:gd name="T4" fmla="*/ 2147483647 w 998"/>
              <a:gd name="T5" fmla="*/ 2147483647 h 241"/>
              <a:gd name="T6" fmla="*/ 2147483647 w 998"/>
              <a:gd name="T7" fmla="*/ 2147483647 h 241"/>
              <a:gd name="T8" fmla="*/ 0 60000 65536"/>
              <a:gd name="T9" fmla="*/ 0 60000 65536"/>
              <a:gd name="T10" fmla="*/ 0 60000 65536"/>
              <a:gd name="T11" fmla="*/ 0 60000 65536"/>
              <a:gd name="T12" fmla="*/ 0 w 998"/>
              <a:gd name="T13" fmla="*/ 0 h 241"/>
              <a:gd name="T14" fmla="*/ 998 w 998"/>
              <a:gd name="T15" fmla="*/ 241 h 2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98" h="241">
                <a:moveTo>
                  <a:pt x="0" y="30"/>
                </a:moveTo>
                <a:cubicBezTo>
                  <a:pt x="321" y="15"/>
                  <a:pt x="642" y="0"/>
                  <a:pt x="680" y="30"/>
                </a:cubicBezTo>
                <a:cubicBezTo>
                  <a:pt x="718" y="60"/>
                  <a:pt x="174" y="181"/>
                  <a:pt x="227" y="211"/>
                </a:cubicBezTo>
                <a:cubicBezTo>
                  <a:pt x="280" y="241"/>
                  <a:pt x="639" y="226"/>
                  <a:pt x="998" y="21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779838" y="47974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2916238" y="544512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3779838" y="47244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у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4598988" y="544512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х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3582988" y="53736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о</a:t>
            </a: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V="1">
            <a:off x="5795963" y="47974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4932363" y="54451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795963" y="4724400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у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6543675" y="544512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х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5599113" y="53736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1200"/>
              <a:t>о</a:t>
            </a:r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5289550" y="5229225"/>
            <a:ext cx="1079500" cy="431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Freeform 37"/>
          <p:cNvSpPr>
            <a:spLocks/>
          </p:cNvSpPr>
          <p:nvPr/>
        </p:nvSpPr>
        <p:spPr bwMode="auto">
          <a:xfrm>
            <a:off x="2987675" y="4941888"/>
            <a:ext cx="1584325" cy="1079500"/>
          </a:xfrm>
          <a:custGeom>
            <a:avLst/>
            <a:gdLst>
              <a:gd name="T0" fmla="*/ 0 w 817"/>
              <a:gd name="T1" fmla="*/ 2147483647 h 694"/>
              <a:gd name="T2" fmla="*/ 2147483647 w 817"/>
              <a:gd name="T3" fmla="*/ 2147483647 h 694"/>
              <a:gd name="T4" fmla="*/ 2147483647 w 817"/>
              <a:gd name="T5" fmla="*/ 2147483647 h 694"/>
              <a:gd name="T6" fmla="*/ 2147483647 w 817"/>
              <a:gd name="T7" fmla="*/ 2147483647 h 694"/>
              <a:gd name="T8" fmla="*/ 0 60000 65536"/>
              <a:gd name="T9" fmla="*/ 0 60000 65536"/>
              <a:gd name="T10" fmla="*/ 0 60000 65536"/>
              <a:gd name="T11" fmla="*/ 0 60000 65536"/>
              <a:gd name="T12" fmla="*/ 0 w 817"/>
              <a:gd name="T13" fmla="*/ 0 h 694"/>
              <a:gd name="T14" fmla="*/ 817 w 817"/>
              <a:gd name="T15" fmla="*/ 694 h 6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7" h="694">
                <a:moveTo>
                  <a:pt x="0" y="642"/>
                </a:moveTo>
                <a:cubicBezTo>
                  <a:pt x="79" y="321"/>
                  <a:pt x="159" y="0"/>
                  <a:pt x="227" y="7"/>
                </a:cubicBezTo>
                <a:cubicBezTo>
                  <a:pt x="295" y="14"/>
                  <a:pt x="310" y="680"/>
                  <a:pt x="408" y="687"/>
                </a:cubicBezTo>
                <a:cubicBezTo>
                  <a:pt x="506" y="694"/>
                  <a:pt x="749" y="158"/>
                  <a:pt x="817" y="5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Стрелка вправо 21">
            <a:hlinkClick r:id="rId2" action="ppaction://hlinksldjump"/>
          </p:cNvPr>
          <p:cNvSpPr/>
          <p:nvPr/>
        </p:nvSpPr>
        <p:spPr>
          <a:xfrm flipH="1">
            <a:off x="214282" y="6286520"/>
            <a:ext cx="571504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7" grpId="0" animBg="1"/>
      <p:bldP spid="2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0" y="0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2467" name="Прямоугольник 2"/>
          <p:cNvSpPr>
            <a:spLocks noChangeArrowheads="1"/>
          </p:cNvSpPr>
          <p:nvPr/>
        </p:nvSpPr>
        <p:spPr bwMode="auto">
          <a:xfrm>
            <a:off x="1928813" y="1214438"/>
            <a:ext cx="5286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i="1" dirty="0">
                <a:solidFill>
                  <a:srgbClr val="C00000"/>
                </a:solidFill>
                <a:latin typeface="+mn-lt"/>
              </a:rPr>
              <a:t>Задание на дом:</a:t>
            </a:r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46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62471" name="Picture 32" descr="naz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52400"/>
            <a:ext cx="12954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2492896"/>
            <a:ext cx="7643866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dirty="0" smtClean="0">
                <a:solidFill>
                  <a:srgbClr val="C00000"/>
                </a:solidFill>
                <a:latin typeface="+mn-lt"/>
              </a:rPr>
              <a:t>Творческое задание:</a:t>
            </a:r>
            <a:r>
              <a:rPr lang="ru-RU" sz="2400" dirty="0" smtClean="0">
                <a:latin typeface="+mn-lt"/>
              </a:rPr>
              <a:t> </a:t>
            </a:r>
          </a:p>
          <a:p>
            <a:pPr algn="just"/>
            <a:r>
              <a:rPr lang="ru-RU" sz="2800" dirty="0" smtClean="0">
                <a:latin typeface="+mn-lt"/>
              </a:rPr>
              <a:t>придумать графики функций, с помощью которых можно нарисовать рисунок.</a:t>
            </a:r>
            <a:endParaRPr lang="ru-RU" sz="2800" dirty="0">
              <a:latin typeface="+mn-lt"/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 flipH="1">
            <a:off x="214282" y="6286520"/>
            <a:ext cx="571504" cy="357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80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56100" y="2143116"/>
            <a:ext cx="573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Georgia" pitchFamily="18" charset="0"/>
              </a:rPr>
              <a:t>1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.</a:t>
            </a:r>
          </a:p>
        </p:txBody>
      </p:sp>
      <p:graphicFrame>
        <p:nvGraphicFramePr>
          <p:cNvPr id="8" name="Group 336"/>
          <p:cNvGraphicFramePr>
            <a:graphicFrameLocks noGrp="1"/>
          </p:cNvGraphicFramePr>
          <p:nvPr/>
        </p:nvGraphicFramePr>
        <p:xfrm>
          <a:off x="4356100" y="2644775"/>
          <a:ext cx="671513" cy="4213229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Group 337"/>
          <p:cNvGraphicFramePr>
            <a:graphicFrameLocks noGrp="1"/>
          </p:cNvGraphicFramePr>
          <p:nvPr/>
        </p:nvGraphicFramePr>
        <p:xfrm>
          <a:off x="5076825" y="1700213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Group 338"/>
          <p:cNvGraphicFramePr>
            <a:graphicFrameLocks noGrp="1"/>
          </p:cNvGraphicFramePr>
          <p:nvPr/>
        </p:nvGraphicFramePr>
        <p:xfrm>
          <a:off x="5795963" y="260350"/>
          <a:ext cx="671512" cy="381635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Group 339"/>
          <p:cNvGraphicFramePr>
            <a:graphicFrameLocks noGrp="1"/>
          </p:cNvGraphicFramePr>
          <p:nvPr/>
        </p:nvGraphicFramePr>
        <p:xfrm>
          <a:off x="6516688" y="2636838"/>
          <a:ext cx="671512" cy="327660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Group 340"/>
          <p:cNvGraphicFramePr>
            <a:graphicFrameLocks noGrp="1"/>
          </p:cNvGraphicFramePr>
          <p:nvPr/>
        </p:nvGraphicFramePr>
        <p:xfrm>
          <a:off x="7235825" y="765175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Group 341"/>
          <p:cNvGraphicFramePr>
            <a:graphicFrameLocks noGrp="1"/>
          </p:cNvGraphicFramePr>
          <p:nvPr/>
        </p:nvGraphicFramePr>
        <p:xfrm>
          <a:off x="7956550" y="1285862"/>
          <a:ext cx="671513" cy="3222639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3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 Box 347"/>
          <p:cNvSpPr txBox="1">
            <a:spLocks noChangeArrowheads="1"/>
          </p:cNvSpPr>
          <p:nvPr/>
        </p:nvSpPr>
        <p:spPr bwMode="auto">
          <a:xfrm>
            <a:off x="4500562" y="2643182"/>
            <a:ext cx="414338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г</a:t>
            </a:r>
          </a:p>
        </p:txBody>
      </p:sp>
      <p:sp>
        <p:nvSpPr>
          <p:cNvPr id="15" name="Text Box 348"/>
          <p:cNvSpPr txBox="1">
            <a:spLocks noChangeArrowheads="1"/>
          </p:cNvSpPr>
          <p:nvPr/>
        </p:nvSpPr>
        <p:spPr bwMode="auto">
          <a:xfrm>
            <a:off x="0" y="500042"/>
            <a:ext cx="5891213" cy="14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/>
            <a:r>
              <a:rPr lang="ru-RU" sz="4000" b="1" i="1" dirty="0" smtClean="0">
                <a:latin typeface="Georgia" pitchFamily="18" charset="0"/>
              </a:rPr>
              <a:t>1. </a:t>
            </a:r>
            <a:r>
              <a:rPr lang="ru-RU" sz="3600" b="1" i="1" dirty="0" smtClean="0">
                <a:latin typeface="Georgia" pitchFamily="18" charset="0"/>
              </a:rPr>
              <a:t>Как </a:t>
            </a:r>
            <a:r>
              <a:rPr lang="ru-RU" sz="3600" b="1" i="1" dirty="0">
                <a:latin typeface="Georgia" pitchFamily="18" charset="0"/>
              </a:rPr>
              <a:t>называется график  </a:t>
            </a:r>
            <a:r>
              <a:rPr lang="ru-RU" sz="3600" b="1" i="1" dirty="0" smtClean="0">
                <a:latin typeface="Georgia" pitchFamily="18" charset="0"/>
              </a:rPr>
              <a:t>функции   обратной </a:t>
            </a:r>
            <a:r>
              <a:rPr lang="ru-RU" sz="3600" b="1" i="1" dirty="0">
                <a:latin typeface="Georgia" pitchFamily="18" charset="0"/>
              </a:rPr>
              <a:t>пропорциональности</a:t>
            </a:r>
            <a:r>
              <a:rPr lang="ru-RU" sz="2800" b="1" i="1" dirty="0">
                <a:latin typeface="Georgia" pitchFamily="18" charset="0"/>
              </a:rPr>
              <a:t>?</a:t>
            </a:r>
          </a:p>
          <a:p>
            <a:pPr marL="342900" indent="-342900"/>
            <a:r>
              <a:rPr lang="ru-RU" sz="2400" b="1" i="1" dirty="0">
                <a:solidFill>
                  <a:srgbClr val="A50021"/>
                </a:solidFill>
                <a:latin typeface="Georgia" pitchFamily="18" charset="0"/>
              </a:rPr>
              <a:t>   </a:t>
            </a:r>
          </a:p>
        </p:txBody>
      </p:sp>
      <p:sp>
        <p:nvSpPr>
          <p:cNvPr id="16" name="Text Box 349"/>
          <p:cNvSpPr txBox="1">
            <a:spLocks noChangeArrowheads="1"/>
          </p:cNvSpPr>
          <p:nvPr/>
        </p:nvSpPr>
        <p:spPr bwMode="auto">
          <a:xfrm>
            <a:off x="4500563" y="3286124"/>
            <a:ext cx="430212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и</a:t>
            </a:r>
          </a:p>
        </p:txBody>
      </p:sp>
      <p:sp>
        <p:nvSpPr>
          <p:cNvPr id="17" name="Text Box 350"/>
          <p:cNvSpPr txBox="1">
            <a:spLocks noChangeArrowheads="1"/>
          </p:cNvSpPr>
          <p:nvPr/>
        </p:nvSpPr>
        <p:spPr bwMode="auto">
          <a:xfrm>
            <a:off x="4500563" y="4143380"/>
            <a:ext cx="385762" cy="37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е</a:t>
            </a:r>
          </a:p>
        </p:txBody>
      </p:sp>
      <p:sp>
        <p:nvSpPr>
          <p:cNvPr id="18" name="Text Box 351"/>
          <p:cNvSpPr txBox="1">
            <a:spLocks noChangeArrowheads="1"/>
          </p:cNvSpPr>
          <p:nvPr/>
        </p:nvSpPr>
        <p:spPr bwMode="auto">
          <a:xfrm>
            <a:off x="4500563" y="3786190"/>
            <a:ext cx="433387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Georgia" pitchFamily="18" charset="0"/>
              </a:rPr>
              <a:t>п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9" name="Text Box 352"/>
          <p:cNvSpPr txBox="1">
            <a:spLocks noChangeArrowheads="1"/>
          </p:cNvSpPr>
          <p:nvPr/>
        </p:nvSpPr>
        <p:spPr bwMode="auto">
          <a:xfrm>
            <a:off x="4500563" y="6429396"/>
            <a:ext cx="422275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а</a:t>
            </a:r>
          </a:p>
        </p:txBody>
      </p:sp>
      <p:sp>
        <p:nvSpPr>
          <p:cNvPr id="20" name="Text Box 353"/>
          <p:cNvSpPr txBox="1">
            <a:spLocks noChangeArrowheads="1"/>
          </p:cNvSpPr>
          <p:nvPr/>
        </p:nvSpPr>
        <p:spPr bwMode="auto">
          <a:xfrm>
            <a:off x="4500563" y="6000767"/>
            <a:ext cx="417512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л</a:t>
            </a:r>
          </a:p>
        </p:txBody>
      </p:sp>
      <p:sp>
        <p:nvSpPr>
          <p:cNvPr id="21" name="Text Box 354"/>
          <p:cNvSpPr txBox="1">
            <a:spLocks noChangeArrowheads="1"/>
          </p:cNvSpPr>
          <p:nvPr/>
        </p:nvSpPr>
        <p:spPr bwMode="auto">
          <a:xfrm>
            <a:off x="4500563" y="5572140"/>
            <a:ext cx="412750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о</a:t>
            </a:r>
          </a:p>
        </p:txBody>
      </p:sp>
      <p:sp>
        <p:nvSpPr>
          <p:cNvPr id="22" name="Text Box 355"/>
          <p:cNvSpPr txBox="1">
            <a:spLocks noChangeArrowheads="1"/>
          </p:cNvSpPr>
          <p:nvPr/>
        </p:nvSpPr>
        <p:spPr bwMode="auto">
          <a:xfrm>
            <a:off x="4500563" y="5072074"/>
            <a:ext cx="411162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б</a:t>
            </a:r>
          </a:p>
        </p:txBody>
      </p:sp>
      <p:sp>
        <p:nvSpPr>
          <p:cNvPr id="23" name="Text Box 356"/>
          <p:cNvSpPr txBox="1">
            <a:spLocks noChangeArrowheads="1"/>
          </p:cNvSpPr>
          <p:nvPr/>
        </p:nvSpPr>
        <p:spPr bwMode="auto">
          <a:xfrm>
            <a:off x="4500562" y="4643446"/>
            <a:ext cx="422275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err="1">
                <a:latin typeface="Georgia" pitchFamily="18" charset="0"/>
              </a:rPr>
              <a:t>р</a:t>
            </a:r>
            <a:endParaRPr lang="ru-RU" sz="2800" b="1" i="1" dirty="0">
              <a:latin typeface="Georgia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 bwMode="auto">
          <a:xfrm rot="5400000">
            <a:off x="2536017" y="3679033"/>
            <a:ext cx="2357454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5" grpId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356100" y="2133600"/>
            <a:ext cx="43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76825" y="1268413"/>
            <a:ext cx="477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2.</a:t>
            </a:r>
          </a:p>
        </p:txBody>
      </p:sp>
      <p:graphicFrame>
        <p:nvGraphicFramePr>
          <p:cNvPr id="5" name="Group 6"/>
          <p:cNvGraphicFramePr>
            <a:graphicFrameLocks noGrp="1"/>
          </p:cNvGraphicFramePr>
          <p:nvPr/>
        </p:nvGraphicFramePr>
        <p:xfrm>
          <a:off x="4356100" y="2644775"/>
          <a:ext cx="671513" cy="4213229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Group 28"/>
          <p:cNvGraphicFramePr>
            <a:graphicFrameLocks noGrp="1"/>
          </p:cNvGraphicFramePr>
          <p:nvPr/>
        </p:nvGraphicFramePr>
        <p:xfrm>
          <a:off x="5076825" y="1700213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Group 48"/>
          <p:cNvGraphicFramePr>
            <a:graphicFrameLocks noGrp="1"/>
          </p:cNvGraphicFramePr>
          <p:nvPr/>
        </p:nvGraphicFramePr>
        <p:xfrm>
          <a:off x="5795963" y="260350"/>
          <a:ext cx="671512" cy="381635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Group 68"/>
          <p:cNvGraphicFramePr>
            <a:graphicFrameLocks noGrp="1"/>
          </p:cNvGraphicFramePr>
          <p:nvPr/>
        </p:nvGraphicFramePr>
        <p:xfrm>
          <a:off x="6516688" y="2636838"/>
          <a:ext cx="671512" cy="327660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Group 86"/>
          <p:cNvGraphicFramePr>
            <a:graphicFrameLocks noGrp="1"/>
          </p:cNvGraphicFramePr>
          <p:nvPr/>
        </p:nvGraphicFramePr>
        <p:xfrm>
          <a:off x="7235825" y="765175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Group 106"/>
          <p:cNvGraphicFramePr>
            <a:graphicFrameLocks noGrp="1"/>
          </p:cNvGraphicFramePr>
          <p:nvPr/>
        </p:nvGraphicFramePr>
        <p:xfrm>
          <a:off x="7956550" y="1196975"/>
          <a:ext cx="671513" cy="3311525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25"/>
          <p:cNvSpPr txBox="1">
            <a:spLocks noChangeArrowheads="1"/>
          </p:cNvSpPr>
          <p:nvPr/>
        </p:nvSpPr>
        <p:spPr bwMode="auto">
          <a:xfrm>
            <a:off x="5222085" y="2725257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47228" name="Text Box 126"/>
          <p:cNvSpPr txBox="1">
            <a:spLocks noChangeArrowheads="1"/>
          </p:cNvSpPr>
          <p:nvPr/>
        </p:nvSpPr>
        <p:spPr bwMode="auto">
          <a:xfrm>
            <a:off x="4500563" y="2636838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г</a:t>
            </a:r>
          </a:p>
        </p:txBody>
      </p:sp>
      <p:sp>
        <p:nvSpPr>
          <p:cNvPr id="47229" name="Text Box 127"/>
          <p:cNvSpPr txBox="1">
            <a:spLocks noChangeArrowheads="1"/>
          </p:cNvSpPr>
          <p:nvPr/>
        </p:nvSpPr>
        <p:spPr bwMode="auto">
          <a:xfrm>
            <a:off x="4500563" y="3092450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и</a:t>
            </a:r>
          </a:p>
        </p:txBody>
      </p:sp>
      <p:sp>
        <p:nvSpPr>
          <p:cNvPr id="47230" name="Text Box 128"/>
          <p:cNvSpPr txBox="1">
            <a:spLocks noChangeArrowheads="1"/>
          </p:cNvSpPr>
          <p:nvPr/>
        </p:nvSpPr>
        <p:spPr bwMode="auto">
          <a:xfrm>
            <a:off x="4479132" y="4130835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е</a:t>
            </a:r>
          </a:p>
        </p:txBody>
      </p:sp>
      <p:sp>
        <p:nvSpPr>
          <p:cNvPr id="47231" name="Text Box 129"/>
          <p:cNvSpPr txBox="1">
            <a:spLocks noChangeArrowheads="1"/>
          </p:cNvSpPr>
          <p:nvPr/>
        </p:nvSpPr>
        <p:spPr bwMode="auto">
          <a:xfrm>
            <a:off x="4489609" y="3699035"/>
            <a:ext cx="433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п</a:t>
            </a:r>
          </a:p>
        </p:txBody>
      </p:sp>
      <p:sp>
        <p:nvSpPr>
          <p:cNvPr id="47232" name="Text Box 130"/>
          <p:cNvSpPr txBox="1">
            <a:spLocks noChangeArrowheads="1"/>
          </p:cNvSpPr>
          <p:nvPr/>
        </p:nvSpPr>
        <p:spPr bwMode="auto">
          <a:xfrm>
            <a:off x="4500563" y="63515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а</a:t>
            </a:r>
          </a:p>
        </p:txBody>
      </p:sp>
      <p:sp>
        <p:nvSpPr>
          <p:cNvPr id="47233" name="Text Box 131"/>
          <p:cNvSpPr txBox="1">
            <a:spLocks noChangeArrowheads="1"/>
          </p:cNvSpPr>
          <p:nvPr/>
        </p:nvSpPr>
        <p:spPr bwMode="auto">
          <a:xfrm>
            <a:off x="4513263" y="5998847"/>
            <a:ext cx="417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л</a:t>
            </a:r>
          </a:p>
        </p:txBody>
      </p:sp>
      <p:sp>
        <p:nvSpPr>
          <p:cNvPr id="47234" name="Text Box 132"/>
          <p:cNvSpPr txBox="1">
            <a:spLocks noChangeArrowheads="1"/>
          </p:cNvSpPr>
          <p:nvPr/>
        </p:nvSpPr>
        <p:spPr bwMode="auto">
          <a:xfrm>
            <a:off x="4490243" y="5516804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о</a:t>
            </a:r>
          </a:p>
        </p:txBody>
      </p:sp>
      <p:sp>
        <p:nvSpPr>
          <p:cNvPr id="47235" name="Text Box 133"/>
          <p:cNvSpPr txBox="1">
            <a:spLocks noChangeArrowheads="1"/>
          </p:cNvSpPr>
          <p:nvPr/>
        </p:nvSpPr>
        <p:spPr bwMode="auto">
          <a:xfrm>
            <a:off x="4500721" y="5065954"/>
            <a:ext cx="411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б</a:t>
            </a:r>
          </a:p>
        </p:txBody>
      </p:sp>
      <p:sp>
        <p:nvSpPr>
          <p:cNvPr id="47236" name="Text Box 134"/>
          <p:cNvSpPr txBox="1">
            <a:spLocks noChangeArrowheads="1"/>
          </p:cNvSpPr>
          <p:nvPr/>
        </p:nvSpPr>
        <p:spPr bwMode="auto">
          <a:xfrm>
            <a:off x="4480718" y="4581129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Georgia" pitchFamily="18" charset="0"/>
              </a:rPr>
              <a:t>р</a:t>
            </a:r>
          </a:p>
        </p:txBody>
      </p:sp>
      <p:sp>
        <p:nvSpPr>
          <p:cNvPr id="47237" name="Text Box 135"/>
          <p:cNvSpPr txBox="1">
            <a:spLocks noChangeArrowheads="1"/>
          </p:cNvSpPr>
          <p:nvPr/>
        </p:nvSpPr>
        <p:spPr bwMode="auto">
          <a:xfrm>
            <a:off x="231775" y="711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22" name="Text Box 136"/>
          <p:cNvSpPr txBox="1">
            <a:spLocks noChangeArrowheads="1"/>
          </p:cNvSpPr>
          <p:nvPr/>
        </p:nvSpPr>
        <p:spPr bwMode="auto">
          <a:xfrm>
            <a:off x="0" y="428604"/>
            <a:ext cx="5270500" cy="87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l"/>
            <a:r>
              <a:rPr lang="ru-RU" sz="3200" b="1" i="1" dirty="0">
                <a:latin typeface="Georgia" pitchFamily="18" charset="0"/>
              </a:rPr>
              <a:t> </a:t>
            </a:r>
            <a:r>
              <a:rPr lang="ru-RU" sz="4000" b="1" i="1" dirty="0">
                <a:latin typeface="Georgia" pitchFamily="18" charset="0"/>
              </a:rPr>
              <a:t> </a:t>
            </a:r>
            <a:r>
              <a:rPr lang="ru-RU" sz="4000" b="1" i="1" dirty="0" smtClean="0">
                <a:latin typeface="Georgia" pitchFamily="18" charset="0"/>
              </a:rPr>
              <a:t>2. </a:t>
            </a:r>
            <a:r>
              <a:rPr lang="ru-RU" sz="3600" b="1" i="1" dirty="0" smtClean="0">
                <a:latin typeface="Georgia" pitchFamily="18" charset="0"/>
              </a:rPr>
              <a:t>Как</a:t>
            </a:r>
            <a:r>
              <a:rPr lang="ru-RU" sz="4000" b="1" i="1" dirty="0" smtClean="0">
                <a:latin typeface="Georgia" pitchFamily="18" charset="0"/>
              </a:rPr>
              <a:t> </a:t>
            </a:r>
            <a:r>
              <a:rPr lang="ru-RU" sz="3600" b="1" i="1" dirty="0">
                <a:latin typeface="Georgia" pitchFamily="18" charset="0"/>
              </a:rPr>
              <a:t>называется график</a:t>
            </a:r>
          </a:p>
          <a:p>
            <a:pPr marL="742950" indent="-742950" algn="l"/>
            <a:r>
              <a:rPr lang="ru-RU" sz="3600" b="1" i="1" dirty="0">
                <a:latin typeface="Georgia" pitchFamily="18" charset="0"/>
              </a:rPr>
              <a:t>квадратичной  функции?</a:t>
            </a:r>
          </a:p>
        </p:txBody>
      </p:sp>
      <p:sp>
        <p:nvSpPr>
          <p:cNvPr id="23" name="Text Box 137"/>
          <p:cNvSpPr txBox="1">
            <a:spLocks noChangeArrowheads="1"/>
          </p:cNvSpPr>
          <p:nvPr/>
        </p:nvSpPr>
        <p:spPr bwMode="auto">
          <a:xfrm>
            <a:off x="5170487" y="1840706"/>
            <a:ext cx="433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err="1">
                <a:solidFill>
                  <a:srgbClr val="008000"/>
                </a:solidFill>
                <a:latin typeface="Georgia" pitchFamily="18" charset="0"/>
              </a:rPr>
              <a:t>п</a:t>
            </a:r>
            <a:endParaRPr lang="ru-RU" sz="2800" b="1" i="1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24" name="Text Box 138"/>
          <p:cNvSpPr txBox="1">
            <a:spLocks noChangeArrowheads="1"/>
          </p:cNvSpPr>
          <p:nvPr/>
        </p:nvSpPr>
        <p:spPr bwMode="auto">
          <a:xfrm>
            <a:off x="5261542" y="2244641"/>
            <a:ext cx="343363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008000"/>
                </a:solidFill>
                <a:latin typeface="Georgia" pitchFamily="18" charset="0"/>
              </a:rPr>
              <a:t>а</a:t>
            </a:r>
            <a:endParaRPr lang="ru-RU" sz="2800" b="1" i="1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25" name="Text Box 139"/>
          <p:cNvSpPr txBox="1">
            <a:spLocks noChangeArrowheads="1"/>
          </p:cNvSpPr>
          <p:nvPr/>
        </p:nvSpPr>
        <p:spPr bwMode="auto">
          <a:xfrm>
            <a:off x="5250661" y="3672140"/>
            <a:ext cx="41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26" name="Text Box 140"/>
          <p:cNvSpPr txBox="1">
            <a:spLocks noChangeArrowheads="1"/>
          </p:cNvSpPr>
          <p:nvPr/>
        </p:nvSpPr>
        <p:spPr bwMode="auto">
          <a:xfrm>
            <a:off x="5200650" y="3200642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27" name="Text Box 141"/>
          <p:cNvSpPr txBox="1">
            <a:spLocks noChangeArrowheads="1"/>
          </p:cNvSpPr>
          <p:nvPr/>
        </p:nvSpPr>
        <p:spPr bwMode="auto">
          <a:xfrm>
            <a:off x="5219700" y="4437063"/>
            <a:ext cx="417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л</a:t>
            </a:r>
          </a:p>
        </p:txBody>
      </p:sp>
      <p:sp>
        <p:nvSpPr>
          <p:cNvPr id="28" name="Text Box 142"/>
          <p:cNvSpPr txBox="1">
            <a:spLocks noChangeArrowheads="1"/>
          </p:cNvSpPr>
          <p:nvPr/>
        </p:nvSpPr>
        <p:spPr bwMode="auto">
          <a:xfrm>
            <a:off x="5219700" y="4005263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29" name="Text Box 143"/>
          <p:cNvSpPr txBox="1">
            <a:spLocks noChangeArrowheads="1"/>
          </p:cNvSpPr>
          <p:nvPr/>
        </p:nvSpPr>
        <p:spPr bwMode="auto">
          <a:xfrm>
            <a:off x="5219700" y="5000636"/>
            <a:ext cx="422275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cxnSp>
        <p:nvCxnSpPr>
          <p:cNvPr id="32" name="Прямая со стрелкой 31"/>
          <p:cNvCxnSpPr/>
          <p:nvPr/>
        </p:nvCxnSpPr>
        <p:spPr bwMode="auto">
          <a:xfrm rot="5400000">
            <a:off x="2536017" y="3679033"/>
            <a:ext cx="2357454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22" grpId="0"/>
      <p:bldP spid="22" grpId="1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356100" y="2133600"/>
            <a:ext cx="43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076825" y="1268413"/>
            <a:ext cx="477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2.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235825" y="333375"/>
            <a:ext cx="477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3.</a:t>
            </a:r>
          </a:p>
        </p:txBody>
      </p:sp>
      <p:graphicFrame>
        <p:nvGraphicFramePr>
          <p:cNvPr id="6" name="Group 9"/>
          <p:cNvGraphicFramePr>
            <a:graphicFrameLocks noGrp="1"/>
          </p:cNvGraphicFramePr>
          <p:nvPr/>
        </p:nvGraphicFramePr>
        <p:xfrm>
          <a:off x="4356100" y="2644775"/>
          <a:ext cx="671513" cy="4213229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Group 31"/>
          <p:cNvGraphicFramePr>
            <a:graphicFrameLocks noGrp="1"/>
          </p:cNvGraphicFramePr>
          <p:nvPr/>
        </p:nvGraphicFramePr>
        <p:xfrm>
          <a:off x="5076825" y="1700213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Group 51"/>
          <p:cNvGraphicFramePr>
            <a:graphicFrameLocks noGrp="1"/>
          </p:cNvGraphicFramePr>
          <p:nvPr/>
        </p:nvGraphicFramePr>
        <p:xfrm>
          <a:off x="5795963" y="260350"/>
          <a:ext cx="671512" cy="381635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Group 71"/>
          <p:cNvGraphicFramePr>
            <a:graphicFrameLocks noGrp="1"/>
          </p:cNvGraphicFramePr>
          <p:nvPr/>
        </p:nvGraphicFramePr>
        <p:xfrm>
          <a:off x="6516688" y="2636838"/>
          <a:ext cx="671512" cy="327660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Group 89"/>
          <p:cNvGraphicFramePr>
            <a:graphicFrameLocks noGrp="1"/>
          </p:cNvGraphicFramePr>
          <p:nvPr/>
        </p:nvGraphicFramePr>
        <p:xfrm>
          <a:off x="7235825" y="765175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Group 109"/>
          <p:cNvGraphicFramePr>
            <a:graphicFrameLocks noGrp="1"/>
          </p:cNvGraphicFramePr>
          <p:nvPr/>
        </p:nvGraphicFramePr>
        <p:xfrm>
          <a:off x="7956550" y="1196975"/>
          <a:ext cx="671513" cy="3311525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 Box 128"/>
          <p:cNvSpPr txBox="1">
            <a:spLocks noChangeArrowheads="1"/>
          </p:cNvSpPr>
          <p:nvPr/>
        </p:nvSpPr>
        <p:spPr bwMode="auto">
          <a:xfrm>
            <a:off x="7380288" y="2643188"/>
            <a:ext cx="43021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и</a:t>
            </a:r>
          </a:p>
        </p:txBody>
      </p:sp>
      <p:sp>
        <p:nvSpPr>
          <p:cNvPr id="48253" name="Text Box 131"/>
          <p:cNvSpPr txBox="1">
            <a:spLocks noChangeArrowheads="1"/>
          </p:cNvSpPr>
          <p:nvPr/>
        </p:nvSpPr>
        <p:spPr bwMode="auto">
          <a:xfrm>
            <a:off x="5219700" y="2587625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48254" name="Text Box 132"/>
          <p:cNvSpPr txBox="1">
            <a:spLocks noChangeArrowheads="1"/>
          </p:cNvSpPr>
          <p:nvPr/>
        </p:nvSpPr>
        <p:spPr bwMode="auto">
          <a:xfrm>
            <a:off x="4500563" y="2636838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г</a:t>
            </a:r>
          </a:p>
        </p:txBody>
      </p:sp>
      <p:sp>
        <p:nvSpPr>
          <p:cNvPr id="48255" name="Text Box 133"/>
          <p:cNvSpPr txBox="1">
            <a:spLocks noChangeArrowheads="1"/>
          </p:cNvSpPr>
          <p:nvPr/>
        </p:nvSpPr>
        <p:spPr bwMode="auto">
          <a:xfrm>
            <a:off x="4500563" y="3092450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и</a:t>
            </a:r>
          </a:p>
        </p:txBody>
      </p:sp>
      <p:sp>
        <p:nvSpPr>
          <p:cNvPr id="48256" name="Text Box 134"/>
          <p:cNvSpPr txBox="1">
            <a:spLocks noChangeArrowheads="1"/>
          </p:cNvSpPr>
          <p:nvPr/>
        </p:nvSpPr>
        <p:spPr bwMode="auto">
          <a:xfrm>
            <a:off x="4500563" y="39560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е</a:t>
            </a:r>
          </a:p>
        </p:txBody>
      </p:sp>
      <p:sp>
        <p:nvSpPr>
          <p:cNvPr id="48257" name="Text Box 135"/>
          <p:cNvSpPr txBox="1">
            <a:spLocks noChangeArrowheads="1"/>
          </p:cNvSpPr>
          <p:nvPr/>
        </p:nvSpPr>
        <p:spPr bwMode="auto">
          <a:xfrm>
            <a:off x="4500563" y="3524250"/>
            <a:ext cx="433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п</a:t>
            </a:r>
          </a:p>
        </p:txBody>
      </p:sp>
      <p:sp>
        <p:nvSpPr>
          <p:cNvPr id="48258" name="Text Box 136"/>
          <p:cNvSpPr txBox="1">
            <a:spLocks noChangeArrowheads="1"/>
          </p:cNvSpPr>
          <p:nvPr/>
        </p:nvSpPr>
        <p:spPr bwMode="auto">
          <a:xfrm>
            <a:off x="4500562" y="6334125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а</a:t>
            </a:r>
          </a:p>
        </p:txBody>
      </p:sp>
      <p:sp>
        <p:nvSpPr>
          <p:cNvPr id="48259" name="Text Box 137"/>
          <p:cNvSpPr txBox="1">
            <a:spLocks noChangeArrowheads="1"/>
          </p:cNvSpPr>
          <p:nvPr/>
        </p:nvSpPr>
        <p:spPr bwMode="auto">
          <a:xfrm>
            <a:off x="4500563" y="5900738"/>
            <a:ext cx="417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л</a:t>
            </a:r>
          </a:p>
        </p:txBody>
      </p:sp>
      <p:sp>
        <p:nvSpPr>
          <p:cNvPr id="48260" name="Text Box 138"/>
          <p:cNvSpPr txBox="1">
            <a:spLocks noChangeArrowheads="1"/>
          </p:cNvSpPr>
          <p:nvPr/>
        </p:nvSpPr>
        <p:spPr bwMode="auto">
          <a:xfrm>
            <a:off x="4500563" y="5395913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о</a:t>
            </a:r>
          </a:p>
        </p:txBody>
      </p:sp>
      <p:sp>
        <p:nvSpPr>
          <p:cNvPr id="48261" name="Text Box 139"/>
          <p:cNvSpPr txBox="1">
            <a:spLocks noChangeArrowheads="1"/>
          </p:cNvSpPr>
          <p:nvPr/>
        </p:nvSpPr>
        <p:spPr bwMode="auto">
          <a:xfrm>
            <a:off x="4500563" y="4964113"/>
            <a:ext cx="411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б</a:t>
            </a:r>
          </a:p>
        </p:txBody>
      </p:sp>
      <p:sp>
        <p:nvSpPr>
          <p:cNvPr id="48262" name="Text Box 140"/>
          <p:cNvSpPr txBox="1">
            <a:spLocks noChangeArrowheads="1"/>
          </p:cNvSpPr>
          <p:nvPr/>
        </p:nvSpPr>
        <p:spPr bwMode="auto">
          <a:xfrm>
            <a:off x="4500563" y="44592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р</a:t>
            </a:r>
          </a:p>
        </p:txBody>
      </p:sp>
      <p:sp>
        <p:nvSpPr>
          <p:cNvPr id="48263" name="Text Box 141"/>
          <p:cNvSpPr txBox="1">
            <a:spLocks noChangeArrowheads="1"/>
          </p:cNvSpPr>
          <p:nvPr/>
        </p:nvSpPr>
        <p:spPr bwMode="auto">
          <a:xfrm>
            <a:off x="231775" y="711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24" name="Text Box 142"/>
          <p:cNvSpPr txBox="1">
            <a:spLocks noChangeArrowheads="1"/>
          </p:cNvSpPr>
          <p:nvPr/>
        </p:nvSpPr>
        <p:spPr bwMode="auto">
          <a:xfrm>
            <a:off x="214282" y="214290"/>
            <a:ext cx="46434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600" b="1" i="1" dirty="0" smtClean="0">
                <a:latin typeface="Georgia" pitchFamily="18" charset="0"/>
              </a:rPr>
              <a:t>3.  Как  </a:t>
            </a:r>
            <a:r>
              <a:rPr lang="ru-RU" sz="3600" b="1" i="1" dirty="0">
                <a:latin typeface="Georgia" pitchFamily="18" charset="0"/>
              </a:rPr>
              <a:t>называется  </a:t>
            </a:r>
          </a:p>
          <a:p>
            <a:pPr algn="l"/>
            <a:r>
              <a:rPr lang="ru-RU" sz="3600" b="1" i="1" dirty="0">
                <a:latin typeface="Georgia" pitchFamily="18" charset="0"/>
              </a:rPr>
              <a:t>     координата</a:t>
            </a:r>
          </a:p>
          <a:p>
            <a:pPr algn="l"/>
            <a:r>
              <a:rPr lang="ru-RU" sz="3600" b="1" i="1" dirty="0">
                <a:latin typeface="Georgia" pitchFamily="18" charset="0"/>
              </a:rPr>
              <a:t>     точки  по  оси </a:t>
            </a:r>
            <a:r>
              <a:rPr lang="ru-RU" sz="3600" b="1" i="1" dirty="0" smtClean="0">
                <a:latin typeface="Georgia" pitchFamily="18" charset="0"/>
              </a:rPr>
              <a:t>  Ох</a:t>
            </a:r>
            <a:r>
              <a:rPr lang="ru-RU" sz="3600" b="1" i="1" dirty="0">
                <a:latin typeface="Georgia" pitchFamily="18" charset="0"/>
              </a:rPr>
              <a:t>?</a:t>
            </a:r>
          </a:p>
        </p:txBody>
      </p:sp>
      <p:sp>
        <p:nvSpPr>
          <p:cNvPr id="48265" name="Text Box 143"/>
          <p:cNvSpPr txBox="1">
            <a:spLocks noChangeArrowheads="1"/>
          </p:cNvSpPr>
          <p:nvPr/>
        </p:nvSpPr>
        <p:spPr bwMode="auto">
          <a:xfrm>
            <a:off x="5219700" y="1700213"/>
            <a:ext cx="433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п</a:t>
            </a:r>
          </a:p>
        </p:txBody>
      </p:sp>
      <p:sp>
        <p:nvSpPr>
          <p:cNvPr id="48266" name="Text Box 144"/>
          <p:cNvSpPr txBox="1">
            <a:spLocks noChangeArrowheads="1"/>
          </p:cNvSpPr>
          <p:nvPr/>
        </p:nvSpPr>
        <p:spPr bwMode="auto">
          <a:xfrm>
            <a:off x="5219700" y="2133600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8267" name="Text Box 145"/>
          <p:cNvSpPr txBox="1">
            <a:spLocks noChangeArrowheads="1"/>
          </p:cNvSpPr>
          <p:nvPr/>
        </p:nvSpPr>
        <p:spPr bwMode="auto">
          <a:xfrm>
            <a:off x="5219700" y="3500438"/>
            <a:ext cx="41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48268" name="Text Box 146"/>
          <p:cNvSpPr txBox="1">
            <a:spLocks noChangeArrowheads="1"/>
          </p:cNvSpPr>
          <p:nvPr/>
        </p:nvSpPr>
        <p:spPr bwMode="auto">
          <a:xfrm>
            <a:off x="5219700" y="306863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8269" name="Text Box 147"/>
          <p:cNvSpPr txBox="1">
            <a:spLocks noChangeArrowheads="1"/>
          </p:cNvSpPr>
          <p:nvPr/>
        </p:nvSpPr>
        <p:spPr bwMode="auto">
          <a:xfrm>
            <a:off x="5219700" y="4437063"/>
            <a:ext cx="417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л</a:t>
            </a:r>
          </a:p>
        </p:txBody>
      </p:sp>
      <p:sp>
        <p:nvSpPr>
          <p:cNvPr id="48270" name="Text Box 148"/>
          <p:cNvSpPr txBox="1">
            <a:spLocks noChangeArrowheads="1"/>
          </p:cNvSpPr>
          <p:nvPr/>
        </p:nvSpPr>
        <p:spPr bwMode="auto">
          <a:xfrm>
            <a:off x="5219700" y="4005263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48271" name="Text Box 149"/>
          <p:cNvSpPr txBox="1">
            <a:spLocks noChangeArrowheads="1"/>
          </p:cNvSpPr>
          <p:nvPr/>
        </p:nvSpPr>
        <p:spPr bwMode="auto">
          <a:xfrm>
            <a:off x="5219700" y="49418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32" name="Text Box 151"/>
          <p:cNvSpPr txBox="1">
            <a:spLocks noChangeArrowheads="1"/>
          </p:cNvSpPr>
          <p:nvPr/>
        </p:nvSpPr>
        <p:spPr bwMode="auto">
          <a:xfrm>
            <a:off x="7380288" y="1357313"/>
            <a:ext cx="41116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33" name="Text Box 152"/>
          <p:cNvSpPr txBox="1">
            <a:spLocks noChangeArrowheads="1"/>
          </p:cNvSpPr>
          <p:nvPr/>
        </p:nvSpPr>
        <p:spPr bwMode="auto">
          <a:xfrm>
            <a:off x="7380288" y="785813"/>
            <a:ext cx="4222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34" name="Text Box 153"/>
          <p:cNvSpPr txBox="1">
            <a:spLocks noChangeArrowheads="1"/>
          </p:cNvSpPr>
          <p:nvPr/>
        </p:nvSpPr>
        <p:spPr bwMode="auto">
          <a:xfrm>
            <a:off x="7380288" y="3143250"/>
            <a:ext cx="37623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35" name="Text Box 154"/>
          <p:cNvSpPr txBox="1">
            <a:spLocks noChangeArrowheads="1"/>
          </p:cNvSpPr>
          <p:nvPr/>
        </p:nvSpPr>
        <p:spPr bwMode="auto">
          <a:xfrm>
            <a:off x="7308850" y="2214563"/>
            <a:ext cx="5492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ц</a:t>
            </a:r>
          </a:p>
        </p:txBody>
      </p:sp>
      <p:sp>
        <p:nvSpPr>
          <p:cNvPr id="36" name="Text Box 155"/>
          <p:cNvSpPr txBox="1">
            <a:spLocks noChangeArrowheads="1"/>
          </p:cNvSpPr>
          <p:nvPr/>
        </p:nvSpPr>
        <p:spPr bwMode="auto">
          <a:xfrm>
            <a:off x="7380288" y="1785938"/>
            <a:ext cx="376237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37" name="Text Box 156"/>
          <p:cNvSpPr txBox="1">
            <a:spLocks noChangeArrowheads="1"/>
          </p:cNvSpPr>
          <p:nvPr/>
        </p:nvSpPr>
        <p:spPr bwMode="auto">
          <a:xfrm>
            <a:off x="7380288" y="4143375"/>
            <a:ext cx="422275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38" name="Text Box 157"/>
          <p:cNvSpPr txBox="1">
            <a:spLocks noChangeArrowheads="1"/>
          </p:cNvSpPr>
          <p:nvPr/>
        </p:nvSpPr>
        <p:spPr bwMode="auto">
          <a:xfrm>
            <a:off x="7380288" y="3571875"/>
            <a:ext cx="376237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cxnSp>
        <p:nvCxnSpPr>
          <p:cNvPr id="41" name="Прямая со стрелкой 40"/>
          <p:cNvCxnSpPr/>
          <p:nvPr/>
        </p:nvCxnSpPr>
        <p:spPr bwMode="auto">
          <a:xfrm rot="5400000">
            <a:off x="2536017" y="3679033"/>
            <a:ext cx="2357454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1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1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24" grpId="0"/>
      <p:bldP spid="24" grpId="1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356100" y="2133600"/>
            <a:ext cx="43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076825" y="1268413"/>
            <a:ext cx="477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2.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235825" y="333375"/>
            <a:ext cx="477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3.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64163" y="0"/>
            <a:ext cx="48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4.</a:t>
            </a:r>
          </a:p>
        </p:txBody>
      </p:sp>
      <p:graphicFrame>
        <p:nvGraphicFramePr>
          <p:cNvPr id="7" name="Group 9"/>
          <p:cNvGraphicFramePr>
            <a:graphicFrameLocks noGrp="1"/>
          </p:cNvGraphicFramePr>
          <p:nvPr/>
        </p:nvGraphicFramePr>
        <p:xfrm>
          <a:off x="4356100" y="2644775"/>
          <a:ext cx="671513" cy="4213229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Group 31"/>
          <p:cNvGraphicFramePr>
            <a:graphicFrameLocks noGrp="1"/>
          </p:cNvGraphicFramePr>
          <p:nvPr/>
        </p:nvGraphicFramePr>
        <p:xfrm>
          <a:off x="5076825" y="1700213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Group 51"/>
          <p:cNvGraphicFramePr>
            <a:graphicFrameLocks noGrp="1"/>
          </p:cNvGraphicFramePr>
          <p:nvPr/>
        </p:nvGraphicFramePr>
        <p:xfrm>
          <a:off x="5795963" y="260350"/>
          <a:ext cx="671512" cy="381635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Group 71"/>
          <p:cNvGraphicFramePr>
            <a:graphicFrameLocks noGrp="1"/>
          </p:cNvGraphicFramePr>
          <p:nvPr/>
        </p:nvGraphicFramePr>
        <p:xfrm>
          <a:off x="6516688" y="2636838"/>
          <a:ext cx="671512" cy="327660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Group 89"/>
          <p:cNvGraphicFramePr>
            <a:graphicFrameLocks noGrp="1"/>
          </p:cNvGraphicFramePr>
          <p:nvPr/>
        </p:nvGraphicFramePr>
        <p:xfrm>
          <a:off x="7235825" y="765175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Group 109"/>
          <p:cNvGraphicFramePr>
            <a:graphicFrameLocks noGrp="1"/>
          </p:cNvGraphicFramePr>
          <p:nvPr/>
        </p:nvGraphicFramePr>
        <p:xfrm>
          <a:off x="7956550" y="1196975"/>
          <a:ext cx="671513" cy="3311525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9277" name="Text Box 128"/>
          <p:cNvSpPr txBox="1">
            <a:spLocks noChangeArrowheads="1"/>
          </p:cNvSpPr>
          <p:nvPr/>
        </p:nvSpPr>
        <p:spPr bwMode="auto">
          <a:xfrm>
            <a:off x="7380288" y="2587625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и</a:t>
            </a:r>
          </a:p>
        </p:txBody>
      </p:sp>
      <p:sp>
        <p:nvSpPr>
          <p:cNvPr id="14" name="Text Box 130"/>
          <p:cNvSpPr txBox="1">
            <a:spLocks noChangeArrowheads="1"/>
          </p:cNvSpPr>
          <p:nvPr/>
        </p:nvSpPr>
        <p:spPr bwMode="auto">
          <a:xfrm>
            <a:off x="5940425" y="2714625"/>
            <a:ext cx="4222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9279" name="Text Box 131"/>
          <p:cNvSpPr txBox="1">
            <a:spLocks noChangeArrowheads="1"/>
          </p:cNvSpPr>
          <p:nvPr/>
        </p:nvSpPr>
        <p:spPr bwMode="auto">
          <a:xfrm>
            <a:off x="5219700" y="2587625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49280" name="Text Box 132"/>
          <p:cNvSpPr txBox="1">
            <a:spLocks noChangeArrowheads="1"/>
          </p:cNvSpPr>
          <p:nvPr/>
        </p:nvSpPr>
        <p:spPr bwMode="auto">
          <a:xfrm>
            <a:off x="4500563" y="2636838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г</a:t>
            </a:r>
          </a:p>
        </p:txBody>
      </p:sp>
      <p:sp>
        <p:nvSpPr>
          <p:cNvPr id="49281" name="Text Box 133"/>
          <p:cNvSpPr txBox="1">
            <a:spLocks noChangeArrowheads="1"/>
          </p:cNvSpPr>
          <p:nvPr/>
        </p:nvSpPr>
        <p:spPr bwMode="auto">
          <a:xfrm>
            <a:off x="4500563" y="3092450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и</a:t>
            </a:r>
          </a:p>
        </p:txBody>
      </p:sp>
      <p:sp>
        <p:nvSpPr>
          <p:cNvPr id="49282" name="Text Box 134"/>
          <p:cNvSpPr txBox="1">
            <a:spLocks noChangeArrowheads="1"/>
          </p:cNvSpPr>
          <p:nvPr/>
        </p:nvSpPr>
        <p:spPr bwMode="auto">
          <a:xfrm>
            <a:off x="4500563" y="39560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е</a:t>
            </a:r>
          </a:p>
        </p:txBody>
      </p:sp>
      <p:sp>
        <p:nvSpPr>
          <p:cNvPr id="49283" name="Text Box 135"/>
          <p:cNvSpPr txBox="1">
            <a:spLocks noChangeArrowheads="1"/>
          </p:cNvSpPr>
          <p:nvPr/>
        </p:nvSpPr>
        <p:spPr bwMode="auto">
          <a:xfrm>
            <a:off x="4500563" y="3524250"/>
            <a:ext cx="433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п</a:t>
            </a:r>
          </a:p>
        </p:txBody>
      </p:sp>
      <p:sp>
        <p:nvSpPr>
          <p:cNvPr id="49284" name="Text Box 136"/>
          <p:cNvSpPr txBox="1">
            <a:spLocks noChangeArrowheads="1"/>
          </p:cNvSpPr>
          <p:nvPr/>
        </p:nvSpPr>
        <p:spPr bwMode="auto">
          <a:xfrm>
            <a:off x="4500563" y="63515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а</a:t>
            </a:r>
          </a:p>
        </p:txBody>
      </p:sp>
      <p:sp>
        <p:nvSpPr>
          <p:cNvPr id="49285" name="Text Box 137"/>
          <p:cNvSpPr txBox="1">
            <a:spLocks noChangeArrowheads="1"/>
          </p:cNvSpPr>
          <p:nvPr/>
        </p:nvSpPr>
        <p:spPr bwMode="auto">
          <a:xfrm>
            <a:off x="4500563" y="5900738"/>
            <a:ext cx="417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л</a:t>
            </a:r>
          </a:p>
        </p:txBody>
      </p:sp>
      <p:sp>
        <p:nvSpPr>
          <p:cNvPr id="49286" name="Text Box 138"/>
          <p:cNvSpPr txBox="1">
            <a:spLocks noChangeArrowheads="1"/>
          </p:cNvSpPr>
          <p:nvPr/>
        </p:nvSpPr>
        <p:spPr bwMode="auto">
          <a:xfrm>
            <a:off x="4500563" y="5395913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о</a:t>
            </a:r>
          </a:p>
        </p:txBody>
      </p:sp>
      <p:sp>
        <p:nvSpPr>
          <p:cNvPr id="49287" name="Text Box 139"/>
          <p:cNvSpPr txBox="1">
            <a:spLocks noChangeArrowheads="1"/>
          </p:cNvSpPr>
          <p:nvPr/>
        </p:nvSpPr>
        <p:spPr bwMode="auto">
          <a:xfrm>
            <a:off x="4500563" y="4964113"/>
            <a:ext cx="411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б</a:t>
            </a:r>
          </a:p>
        </p:txBody>
      </p:sp>
      <p:sp>
        <p:nvSpPr>
          <p:cNvPr id="49288" name="Text Box 140"/>
          <p:cNvSpPr txBox="1">
            <a:spLocks noChangeArrowheads="1"/>
          </p:cNvSpPr>
          <p:nvPr/>
        </p:nvSpPr>
        <p:spPr bwMode="auto">
          <a:xfrm>
            <a:off x="4500563" y="44592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р</a:t>
            </a:r>
          </a:p>
        </p:txBody>
      </p:sp>
      <p:sp>
        <p:nvSpPr>
          <p:cNvPr id="49289" name="Text Box 141"/>
          <p:cNvSpPr txBox="1">
            <a:spLocks noChangeArrowheads="1"/>
          </p:cNvSpPr>
          <p:nvPr/>
        </p:nvSpPr>
        <p:spPr bwMode="auto">
          <a:xfrm>
            <a:off x="231775" y="7112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26" name="Text Box 142"/>
          <p:cNvSpPr txBox="1">
            <a:spLocks noChangeArrowheads="1"/>
          </p:cNvSpPr>
          <p:nvPr/>
        </p:nvSpPr>
        <p:spPr bwMode="auto">
          <a:xfrm>
            <a:off x="285720" y="357166"/>
            <a:ext cx="3770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600" b="1" i="1" dirty="0">
                <a:latin typeface="Georgia" pitchFamily="18" charset="0"/>
              </a:rPr>
              <a:t>4. Как  называется  </a:t>
            </a:r>
          </a:p>
          <a:p>
            <a:pPr algn="l"/>
            <a:r>
              <a:rPr lang="ru-RU" sz="3600" b="1" i="1" dirty="0">
                <a:latin typeface="Georgia" pitchFamily="18" charset="0"/>
              </a:rPr>
              <a:t>     координата</a:t>
            </a:r>
          </a:p>
          <a:p>
            <a:pPr algn="l"/>
            <a:r>
              <a:rPr lang="ru-RU" sz="3600" b="1" i="1" dirty="0">
                <a:latin typeface="Georgia" pitchFamily="18" charset="0"/>
              </a:rPr>
              <a:t>     точки  по  оси  </a:t>
            </a:r>
            <a:r>
              <a:rPr lang="ru-RU" sz="3600" b="1" i="1" dirty="0" smtClean="0">
                <a:latin typeface="Georgia" pitchFamily="18" charset="0"/>
              </a:rPr>
              <a:t>Ох?</a:t>
            </a:r>
            <a:endParaRPr lang="ru-RU" sz="3600" b="1" i="1" dirty="0">
              <a:latin typeface="Georgia" pitchFamily="18" charset="0"/>
            </a:endParaRPr>
          </a:p>
        </p:txBody>
      </p:sp>
      <p:sp>
        <p:nvSpPr>
          <p:cNvPr id="49291" name="Text Box 143"/>
          <p:cNvSpPr txBox="1">
            <a:spLocks noChangeArrowheads="1"/>
          </p:cNvSpPr>
          <p:nvPr/>
        </p:nvSpPr>
        <p:spPr bwMode="auto">
          <a:xfrm>
            <a:off x="5219700" y="1700213"/>
            <a:ext cx="433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п</a:t>
            </a:r>
          </a:p>
        </p:txBody>
      </p:sp>
      <p:sp>
        <p:nvSpPr>
          <p:cNvPr id="49292" name="Text Box 144"/>
          <p:cNvSpPr txBox="1">
            <a:spLocks noChangeArrowheads="1"/>
          </p:cNvSpPr>
          <p:nvPr/>
        </p:nvSpPr>
        <p:spPr bwMode="auto">
          <a:xfrm>
            <a:off x="5219700" y="2133600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9293" name="Text Box 145"/>
          <p:cNvSpPr txBox="1">
            <a:spLocks noChangeArrowheads="1"/>
          </p:cNvSpPr>
          <p:nvPr/>
        </p:nvSpPr>
        <p:spPr bwMode="auto">
          <a:xfrm>
            <a:off x="5219700" y="3500438"/>
            <a:ext cx="41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49294" name="Text Box 146"/>
          <p:cNvSpPr txBox="1">
            <a:spLocks noChangeArrowheads="1"/>
          </p:cNvSpPr>
          <p:nvPr/>
        </p:nvSpPr>
        <p:spPr bwMode="auto">
          <a:xfrm>
            <a:off x="5219700" y="306863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9295" name="Text Box 147"/>
          <p:cNvSpPr txBox="1">
            <a:spLocks noChangeArrowheads="1"/>
          </p:cNvSpPr>
          <p:nvPr/>
        </p:nvSpPr>
        <p:spPr bwMode="auto">
          <a:xfrm>
            <a:off x="5219700" y="4437063"/>
            <a:ext cx="417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л</a:t>
            </a:r>
          </a:p>
        </p:txBody>
      </p:sp>
      <p:sp>
        <p:nvSpPr>
          <p:cNvPr id="49296" name="Text Box 148"/>
          <p:cNvSpPr txBox="1">
            <a:spLocks noChangeArrowheads="1"/>
          </p:cNvSpPr>
          <p:nvPr/>
        </p:nvSpPr>
        <p:spPr bwMode="auto">
          <a:xfrm>
            <a:off x="5219700" y="4005263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49297" name="Text Box 149"/>
          <p:cNvSpPr txBox="1">
            <a:spLocks noChangeArrowheads="1"/>
          </p:cNvSpPr>
          <p:nvPr/>
        </p:nvSpPr>
        <p:spPr bwMode="auto">
          <a:xfrm>
            <a:off x="5219700" y="49418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9298" name="Text Box 150"/>
          <p:cNvSpPr txBox="1">
            <a:spLocks noChangeArrowheads="1"/>
          </p:cNvSpPr>
          <p:nvPr/>
        </p:nvSpPr>
        <p:spPr bwMode="auto">
          <a:xfrm>
            <a:off x="7380288" y="1196975"/>
            <a:ext cx="411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49299" name="Text Box 151"/>
          <p:cNvSpPr txBox="1">
            <a:spLocks noChangeArrowheads="1"/>
          </p:cNvSpPr>
          <p:nvPr/>
        </p:nvSpPr>
        <p:spPr bwMode="auto">
          <a:xfrm>
            <a:off x="7380288" y="692150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9300" name="Text Box 152"/>
          <p:cNvSpPr txBox="1">
            <a:spLocks noChangeArrowheads="1"/>
          </p:cNvSpPr>
          <p:nvPr/>
        </p:nvSpPr>
        <p:spPr bwMode="auto">
          <a:xfrm>
            <a:off x="7380288" y="3068638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49301" name="Text Box 153"/>
          <p:cNvSpPr txBox="1">
            <a:spLocks noChangeArrowheads="1"/>
          </p:cNvSpPr>
          <p:nvPr/>
        </p:nvSpPr>
        <p:spPr bwMode="auto">
          <a:xfrm>
            <a:off x="7308850" y="2133600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ц</a:t>
            </a:r>
          </a:p>
        </p:txBody>
      </p:sp>
      <p:sp>
        <p:nvSpPr>
          <p:cNvPr id="49302" name="Text Box 154"/>
          <p:cNvSpPr txBox="1">
            <a:spLocks noChangeArrowheads="1"/>
          </p:cNvSpPr>
          <p:nvPr/>
        </p:nvSpPr>
        <p:spPr bwMode="auto">
          <a:xfrm>
            <a:off x="7380288" y="1700213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49303" name="Text Box 155"/>
          <p:cNvSpPr txBox="1">
            <a:spLocks noChangeArrowheads="1"/>
          </p:cNvSpPr>
          <p:nvPr/>
        </p:nvSpPr>
        <p:spPr bwMode="auto">
          <a:xfrm>
            <a:off x="7380288" y="4005263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9304" name="Text Box 156"/>
          <p:cNvSpPr txBox="1">
            <a:spLocks noChangeArrowheads="1"/>
          </p:cNvSpPr>
          <p:nvPr/>
        </p:nvSpPr>
        <p:spPr bwMode="auto">
          <a:xfrm>
            <a:off x="7380288" y="3500438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49305" name="Text Box 158"/>
          <p:cNvSpPr txBox="1">
            <a:spLocks noChangeArrowheads="1"/>
          </p:cNvSpPr>
          <p:nvPr/>
        </p:nvSpPr>
        <p:spPr bwMode="auto">
          <a:xfrm>
            <a:off x="1384300" y="3109913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 i="1">
              <a:solidFill>
                <a:srgbClr val="9900CC"/>
              </a:solidFill>
              <a:latin typeface="Georgia" pitchFamily="18" charset="0"/>
            </a:endParaRPr>
          </a:p>
        </p:txBody>
      </p:sp>
      <p:sp>
        <p:nvSpPr>
          <p:cNvPr id="42" name="Text Box 165"/>
          <p:cNvSpPr txBox="1">
            <a:spLocks noChangeArrowheads="1"/>
          </p:cNvSpPr>
          <p:nvPr/>
        </p:nvSpPr>
        <p:spPr bwMode="auto">
          <a:xfrm>
            <a:off x="5940425" y="857250"/>
            <a:ext cx="42227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43" name="Text Box 166"/>
          <p:cNvSpPr txBox="1">
            <a:spLocks noChangeArrowheads="1"/>
          </p:cNvSpPr>
          <p:nvPr/>
        </p:nvSpPr>
        <p:spPr bwMode="auto">
          <a:xfrm>
            <a:off x="5940425" y="357188"/>
            <a:ext cx="41275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44" name="Text Box 167"/>
          <p:cNvSpPr txBox="1">
            <a:spLocks noChangeArrowheads="1"/>
          </p:cNvSpPr>
          <p:nvPr/>
        </p:nvSpPr>
        <p:spPr bwMode="auto">
          <a:xfrm>
            <a:off x="5940425" y="2286000"/>
            <a:ext cx="4318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н</a:t>
            </a:r>
          </a:p>
        </p:txBody>
      </p:sp>
      <p:sp>
        <p:nvSpPr>
          <p:cNvPr id="45" name="Text Box 168"/>
          <p:cNvSpPr txBox="1">
            <a:spLocks noChangeArrowheads="1"/>
          </p:cNvSpPr>
          <p:nvPr/>
        </p:nvSpPr>
        <p:spPr bwMode="auto">
          <a:xfrm>
            <a:off x="5940425" y="1714500"/>
            <a:ext cx="43021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и</a:t>
            </a:r>
          </a:p>
        </p:txBody>
      </p:sp>
      <p:sp>
        <p:nvSpPr>
          <p:cNvPr id="46" name="Text Box 169"/>
          <p:cNvSpPr txBox="1">
            <a:spLocks noChangeArrowheads="1"/>
          </p:cNvSpPr>
          <p:nvPr/>
        </p:nvSpPr>
        <p:spPr bwMode="auto">
          <a:xfrm>
            <a:off x="5940425" y="1357313"/>
            <a:ext cx="407988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9900CC"/>
                </a:solidFill>
                <a:latin typeface="Georgia" pitchFamily="18" charset="0"/>
              </a:rPr>
              <a:t>д</a:t>
            </a:r>
          </a:p>
        </p:txBody>
      </p:sp>
      <p:sp>
        <p:nvSpPr>
          <p:cNvPr id="47" name="Text Box 170"/>
          <p:cNvSpPr txBox="1">
            <a:spLocks noChangeArrowheads="1"/>
          </p:cNvSpPr>
          <p:nvPr/>
        </p:nvSpPr>
        <p:spPr bwMode="auto">
          <a:xfrm>
            <a:off x="5940425" y="3643313"/>
            <a:ext cx="422275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48" name="Text Box 171"/>
          <p:cNvSpPr txBox="1">
            <a:spLocks noChangeArrowheads="1"/>
          </p:cNvSpPr>
          <p:nvPr/>
        </p:nvSpPr>
        <p:spPr bwMode="auto">
          <a:xfrm>
            <a:off x="5867400" y="3214688"/>
            <a:ext cx="544513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т</a:t>
            </a:r>
          </a:p>
        </p:txBody>
      </p:sp>
      <p:cxnSp>
        <p:nvCxnSpPr>
          <p:cNvPr id="51" name="Прямая со стрелкой 50"/>
          <p:cNvCxnSpPr/>
          <p:nvPr/>
        </p:nvCxnSpPr>
        <p:spPr bwMode="auto">
          <a:xfrm rot="5400000">
            <a:off x="2536017" y="3679033"/>
            <a:ext cx="2357454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26" grpId="0"/>
      <p:bldP spid="26" grpId="1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356100" y="2133600"/>
            <a:ext cx="436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1.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5076825" y="1268413"/>
            <a:ext cx="4778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2.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235825" y="333375"/>
            <a:ext cx="477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3.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364163" y="0"/>
            <a:ext cx="48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4.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516688" y="2205038"/>
            <a:ext cx="46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5.</a:t>
            </a:r>
          </a:p>
        </p:txBody>
      </p:sp>
      <p:graphicFrame>
        <p:nvGraphicFramePr>
          <p:cNvPr id="8" name="Group 9"/>
          <p:cNvGraphicFramePr>
            <a:graphicFrameLocks noGrp="1"/>
          </p:cNvGraphicFramePr>
          <p:nvPr/>
        </p:nvGraphicFramePr>
        <p:xfrm>
          <a:off x="4356100" y="2644775"/>
          <a:ext cx="671513" cy="4213229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Group 31"/>
          <p:cNvGraphicFramePr>
            <a:graphicFrameLocks noGrp="1"/>
          </p:cNvGraphicFramePr>
          <p:nvPr/>
        </p:nvGraphicFramePr>
        <p:xfrm>
          <a:off x="5076825" y="1700213"/>
          <a:ext cx="671513" cy="3744916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Group 51"/>
          <p:cNvGraphicFramePr>
            <a:graphicFrameLocks noGrp="1"/>
          </p:cNvGraphicFramePr>
          <p:nvPr/>
        </p:nvGraphicFramePr>
        <p:xfrm>
          <a:off x="5795963" y="260350"/>
          <a:ext cx="671512" cy="381635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" name="Group 71"/>
          <p:cNvGraphicFramePr>
            <a:graphicFrameLocks noGrp="1"/>
          </p:cNvGraphicFramePr>
          <p:nvPr/>
        </p:nvGraphicFramePr>
        <p:xfrm>
          <a:off x="6516688" y="2636838"/>
          <a:ext cx="671512" cy="3276603"/>
        </p:xfrm>
        <a:graphic>
          <a:graphicData uri="http://schemas.openxmlformats.org/drawingml/2006/table">
            <a:tbl>
              <a:tblPr/>
              <a:tblGrid>
                <a:gridCol w="67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Group 89"/>
          <p:cNvGraphicFramePr>
            <a:graphicFrameLocks noGrp="1"/>
          </p:cNvGraphicFramePr>
          <p:nvPr/>
        </p:nvGraphicFramePr>
        <p:xfrm>
          <a:off x="7235825" y="785793"/>
          <a:ext cx="671513" cy="3714777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3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10118"/>
              </p:ext>
            </p:extLst>
          </p:nvPr>
        </p:nvGraphicFramePr>
        <p:xfrm>
          <a:off x="7956550" y="1196975"/>
          <a:ext cx="671513" cy="3311525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0302" name="Text Box 128"/>
          <p:cNvSpPr txBox="1">
            <a:spLocks noChangeArrowheads="1"/>
          </p:cNvSpPr>
          <p:nvPr/>
        </p:nvSpPr>
        <p:spPr bwMode="auto">
          <a:xfrm>
            <a:off x="7380288" y="2643182"/>
            <a:ext cx="430212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и</a:t>
            </a:r>
          </a:p>
        </p:txBody>
      </p:sp>
      <p:sp>
        <p:nvSpPr>
          <p:cNvPr id="15" name="Text Box 129"/>
          <p:cNvSpPr txBox="1">
            <a:spLocks noChangeArrowheads="1"/>
          </p:cNvSpPr>
          <p:nvPr/>
        </p:nvSpPr>
        <p:spPr bwMode="auto">
          <a:xfrm>
            <a:off x="6588125" y="2714620"/>
            <a:ext cx="503238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rgbClr val="0000FF"/>
                </a:solidFill>
                <a:latin typeface="Georgia" pitchFamily="18" charset="0"/>
              </a:rPr>
              <a:t>ф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0304" name="Text Box 130"/>
          <p:cNvSpPr txBox="1">
            <a:spLocks noChangeArrowheads="1"/>
          </p:cNvSpPr>
          <p:nvPr/>
        </p:nvSpPr>
        <p:spPr bwMode="auto">
          <a:xfrm>
            <a:off x="5940425" y="2587625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0305" name="Text Box 131"/>
          <p:cNvSpPr txBox="1">
            <a:spLocks noChangeArrowheads="1"/>
          </p:cNvSpPr>
          <p:nvPr/>
        </p:nvSpPr>
        <p:spPr bwMode="auto">
          <a:xfrm>
            <a:off x="5219700" y="2587625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50306" name="Text Box 132"/>
          <p:cNvSpPr txBox="1">
            <a:spLocks noChangeArrowheads="1"/>
          </p:cNvSpPr>
          <p:nvPr/>
        </p:nvSpPr>
        <p:spPr bwMode="auto">
          <a:xfrm>
            <a:off x="4500563" y="2636838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г</a:t>
            </a:r>
          </a:p>
        </p:txBody>
      </p:sp>
      <p:sp>
        <p:nvSpPr>
          <p:cNvPr id="50307" name="Text Box 133"/>
          <p:cNvSpPr txBox="1">
            <a:spLocks noChangeArrowheads="1"/>
          </p:cNvSpPr>
          <p:nvPr/>
        </p:nvSpPr>
        <p:spPr bwMode="auto">
          <a:xfrm>
            <a:off x="4500563" y="3092450"/>
            <a:ext cx="430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и</a:t>
            </a:r>
          </a:p>
        </p:txBody>
      </p:sp>
      <p:sp>
        <p:nvSpPr>
          <p:cNvPr id="50308" name="Text Box 134"/>
          <p:cNvSpPr txBox="1">
            <a:spLocks noChangeArrowheads="1"/>
          </p:cNvSpPr>
          <p:nvPr/>
        </p:nvSpPr>
        <p:spPr bwMode="auto">
          <a:xfrm>
            <a:off x="4500563" y="3956050"/>
            <a:ext cx="3857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е</a:t>
            </a:r>
          </a:p>
        </p:txBody>
      </p:sp>
      <p:sp>
        <p:nvSpPr>
          <p:cNvPr id="50309" name="Text Box 135"/>
          <p:cNvSpPr txBox="1">
            <a:spLocks noChangeArrowheads="1"/>
          </p:cNvSpPr>
          <p:nvPr/>
        </p:nvSpPr>
        <p:spPr bwMode="auto">
          <a:xfrm>
            <a:off x="4500563" y="3524250"/>
            <a:ext cx="433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п</a:t>
            </a:r>
          </a:p>
        </p:txBody>
      </p:sp>
      <p:sp>
        <p:nvSpPr>
          <p:cNvPr id="50310" name="Text Box 136"/>
          <p:cNvSpPr txBox="1">
            <a:spLocks noChangeArrowheads="1"/>
          </p:cNvSpPr>
          <p:nvPr/>
        </p:nvSpPr>
        <p:spPr bwMode="auto">
          <a:xfrm>
            <a:off x="4500563" y="63515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а</a:t>
            </a:r>
          </a:p>
        </p:txBody>
      </p:sp>
      <p:sp>
        <p:nvSpPr>
          <p:cNvPr id="50311" name="Text Box 137"/>
          <p:cNvSpPr txBox="1">
            <a:spLocks noChangeArrowheads="1"/>
          </p:cNvSpPr>
          <p:nvPr/>
        </p:nvSpPr>
        <p:spPr bwMode="auto">
          <a:xfrm>
            <a:off x="4500563" y="5900738"/>
            <a:ext cx="417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л</a:t>
            </a:r>
          </a:p>
        </p:txBody>
      </p:sp>
      <p:sp>
        <p:nvSpPr>
          <p:cNvPr id="50312" name="Text Box 138"/>
          <p:cNvSpPr txBox="1">
            <a:spLocks noChangeArrowheads="1"/>
          </p:cNvSpPr>
          <p:nvPr/>
        </p:nvSpPr>
        <p:spPr bwMode="auto">
          <a:xfrm>
            <a:off x="4500563" y="5395913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о</a:t>
            </a:r>
          </a:p>
        </p:txBody>
      </p:sp>
      <p:sp>
        <p:nvSpPr>
          <p:cNvPr id="50313" name="Text Box 139"/>
          <p:cNvSpPr txBox="1">
            <a:spLocks noChangeArrowheads="1"/>
          </p:cNvSpPr>
          <p:nvPr/>
        </p:nvSpPr>
        <p:spPr bwMode="auto">
          <a:xfrm>
            <a:off x="4500563" y="4964113"/>
            <a:ext cx="411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б</a:t>
            </a:r>
          </a:p>
        </p:txBody>
      </p:sp>
      <p:sp>
        <p:nvSpPr>
          <p:cNvPr id="50314" name="Text Box 140"/>
          <p:cNvSpPr txBox="1">
            <a:spLocks noChangeArrowheads="1"/>
          </p:cNvSpPr>
          <p:nvPr/>
        </p:nvSpPr>
        <p:spPr bwMode="auto">
          <a:xfrm>
            <a:off x="4500563" y="44592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Georgia" pitchFamily="18" charset="0"/>
              </a:rPr>
              <a:t>р</a:t>
            </a:r>
          </a:p>
        </p:txBody>
      </p:sp>
      <p:sp>
        <p:nvSpPr>
          <p:cNvPr id="50315" name="Text Box 141"/>
          <p:cNvSpPr txBox="1">
            <a:spLocks noChangeArrowheads="1"/>
          </p:cNvSpPr>
          <p:nvPr/>
        </p:nvSpPr>
        <p:spPr bwMode="auto">
          <a:xfrm>
            <a:off x="428596" y="642918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28" name="Text Box 142"/>
          <p:cNvSpPr txBox="1">
            <a:spLocks noChangeArrowheads="1"/>
          </p:cNvSpPr>
          <p:nvPr/>
        </p:nvSpPr>
        <p:spPr bwMode="auto">
          <a:xfrm>
            <a:off x="158750" y="214290"/>
            <a:ext cx="515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3600" b="1" i="1" dirty="0">
                <a:latin typeface="Georgia" pitchFamily="18" charset="0"/>
              </a:rPr>
              <a:t>5. Один  из  способов  задания</a:t>
            </a:r>
          </a:p>
          <a:p>
            <a:pPr algn="l"/>
            <a:r>
              <a:rPr lang="ru-RU" sz="3600" b="1" i="1" dirty="0">
                <a:latin typeface="Georgia" pitchFamily="18" charset="0"/>
              </a:rPr>
              <a:t>     функции.   </a:t>
            </a:r>
          </a:p>
        </p:txBody>
      </p:sp>
      <p:sp>
        <p:nvSpPr>
          <p:cNvPr id="50317" name="Text Box 143"/>
          <p:cNvSpPr txBox="1">
            <a:spLocks noChangeArrowheads="1"/>
          </p:cNvSpPr>
          <p:nvPr/>
        </p:nvSpPr>
        <p:spPr bwMode="auto">
          <a:xfrm>
            <a:off x="5219700" y="1700213"/>
            <a:ext cx="433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п</a:t>
            </a:r>
          </a:p>
        </p:txBody>
      </p:sp>
      <p:sp>
        <p:nvSpPr>
          <p:cNvPr id="50318" name="Text Box 144"/>
          <p:cNvSpPr txBox="1">
            <a:spLocks noChangeArrowheads="1"/>
          </p:cNvSpPr>
          <p:nvPr/>
        </p:nvSpPr>
        <p:spPr bwMode="auto">
          <a:xfrm>
            <a:off x="5219700" y="2133600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0319" name="Text Box 145"/>
          <p:cNvSpPr txBox="1">
            <a:spLocks noChangeArrowheads="1"/>
          </p:cNvSpPr>
          <p:nvPr/>
        </p:nvSpPr>
        <p:spPr bwMode="auto">
          <a:xfrm>
            <a:off x="5219700" y="3500438"/>
            <a:ext cx="41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50320" name="Text Box 146"/>
          <p:cNvSpPr txBox="1">
            <a:spLocks noChangeArrowheads="1"/>
          </p:cNvSpPr>
          <p:nvPr/>
        </p:nvSpPr>
        <p:spPr bwMode="auto">
          <a:xfrm>
            <a:off x="5219700" y="306863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0321" name="Text Box 147"/>
          <p:cNvSpPr txBox="1">
            <a:spLocks noChangeArrowheads="1"/>
          </p:cNvSpPr>
          <p:nvPr/>
        </p:nvSpPr>
        <p:spPr bwMode="auto">
          <a:xfrm>
            <a:off x="5219700" y="4437063"/>
            <a:ext cx="417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л</a:t>
            </a:r>
          </a:p>
        </p:txBody>
      </p:sp>
      <p:sp>
        <p:nvSpPr>
          <p:cNvPr id="50322" name="Text Box 148"/>
          <p:cNvSpPr txBox="1">
            <a:spLocks noChangeArrowheads="1"/>
          </p:cNvSpPr>
          <p:nvPr/>
        </p:nvSpPr>
        <p:spPr bwMode="auto">
          <a:xfrm>
            <a:off x="5219700" y="4005263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50323" name="Text Box 149"/>
          <p:cNvSpPr txBox="1">
            <a:spLocks noChangeArrowheads="1"/>
          </p:cNvSpPr>
          <p:nvPr/>
        </p:nvSpPr>
        <p:spPr bwMode="auto">
          <a:xfrm>
            <a:off x="5219700" y="49418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8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0324" name="Text Box 150"/>
          <p:cNvSpPr txBox="1">
            <a:spLocks noChangeArrowheads="1"/>
          </p:cNvSpPr>
          <p:nvPr/>
        </p:nvSpPr>
        <p:spPr bwMode="auto">
          <a:xfrm>
            <a:off x="7380288" y="1357298"/>
            <a:ext cx="411162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б</a:t>
            </a:r>
          </a:p>
        </p:txBody>
      </p:sp>
      <p:sp>
        <p:nvSpPr>
          <p:cNvPr id="50325" name="Text Box 151"/>
          <p:cNvSpPr txBox="1">
            <a:spLocks noChangeArrowheads="1"/>
          </p:cNvSpPr>
          <p:nvPr/>
        </p:nvSpPr>
        <p:spPr bwMode="auto">
          <a:xfrm>
            <a:off x="7380288" y="857232"/>
            <a:ext cx="422275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0326" name="Text Box 152"/>
          <p:cNvSpPr txBox="1">
            <a:spLocks noChangeArrowheads="1"/>
          </p:cNvSpPr>
          <p:nvPr/>
        </p:nvSpPr>
        <p:spPr bwMode="auto">
          <a:xfrm>
            <a:off x="7380288" y="3068638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50327" name="Text Box 153"/>
          <p:cNvSpPr txBox="1">
            <a:spLocks noChangeArrowheads="1"/>
          </p:cNvSpPr>
          <p:nvPr/>
        </p:nvSpPr>
        <p:spPr bwMode="auto">
          <a:xfrm>
            <a:off x="7308850" y="2214554"/>
            <a:ext cx="430213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rgbClr val="FF0000"/>
                </a:solidFill>
                <a:latin typeface="Georgia" pitchFamily="18" charset="0"/>
              </a:rPr>
              <a:t>ц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0328" name="Text Box 154"/>
          <p:cNvSpPr txBox="1">
            <a:spLocks noChangeArrowheads="1"/>
          </p:cNvSpPr>
          <p:nvPr/>
        </p:nvSpPr>
        <p:spPr bwMode="auto">
          <a:xfrm>
            <a:off x="7380288" y="1785926"/>
            <a:ext cx="376237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50329" name="Text Box 155"/>
          <p:cNvSpPr txBox="1">
            <a:spLocks noChangeArrowheads="1"/>
          </p:cNvSpPr>
          <p:nvPr/>
        </p:nvSpPr>
        <p:spPr bwMode="auto">
          <a:xfrm>
            <a:off x="7380288" y="4005263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0330" name="Text Box 156"/>
          <p:cNvSpPr txBox="1">
            <a:spLocks noChangeArrowheads="1"/>
          </p:cNvSpPr>
          <p:nvPr/>
        </p:nvSpPr>
        <p:spPr bwMode="auto">
          <a:xfrm>
            <a:off x="7380288" y="3500438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с</a:t>
            </a:r>
          </a:p>
        </p:txBody>
      </p:sp>
      <p:sp>
        <p:nvSpPr>
          <p:cNvPr id="50331" name="Text Box 157"/>
          <p:cNvSpPr txBox="1">
            <a:spLocks noChangeArrowheads="1"/>
          </p:cNvSpPr>
          <p:nvPr/>
        </p:nvSpPr>
        <p:spPr bwMode="auto">
          <a:xfrm>
            <a:off x="1384300" y="3109913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 i="1">
              <a:solidFill>
                <a:srgbClr val="9900CC"/>
              </a:solidFill>
              <a:latin typeface="Georgia" pitchFamily="18" charset="0"/>
            </a:endParaRPr>
          </a:p>
        </p:txBody>
      </p:sp>
      <p:sp>
        <p:nvSpPr>
          <p:cNvPr id="50332" name="Text Box 158"/>
          <p:cNvSpPr txBox="1">
            <a:spLocks noChangeArrowheads="1"/>
          </p:cNvSpPr>
          <p:nvPr/>
        </p:nvSpPr>
        <p:spPr bwMode="auto">
          <a:xfrm>
            <a:off x="5940425" y="692150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50333" name="Text Box 159"/>
          <p:cNvSpPr txBox="1">
            <a:spLocks noChangeArrowheads="1"/>
          </p:cNvSpPr>
          <p:nvPr/>
        </p:nvSpPr>
        <p:spPr bwMode="auto">
          <a:xfrm>
            <a:off x="5940425" y="188913"/>
            <a:ext cx="41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50334" name="Text Box 160"/>
          <p:cNvSpPr txBox="1">
            <a:spLocks noChangeArrowheads="1"/>
          </p:cNvSpPr>
          <p:nvPr/>
        </p:nvSpPr>
        <p:spPr bwMode="auto">
          <a:xfrm>
            <a:off x="5940425" y="2133600"/>
            <a:ext cx="43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н</a:t>
            </a:r>
          </a:p>
        </p:txBody>
      </p:sp>
      <p:sp>
        <p:nvSpPr>
          <p:cNvPr id="50335" name="Text Box 161"/>
          <p:cNvSpPr txBox="1">
            <a:spLocks noChangeArrowheads="1"/>
          </p:cNvSpPr>
          <p:nvPr/>
        </p:nvSpPr>
        <p:spPr bwMode="auto">
          <a:xfrm>
            <a:off x="5940425" y="1628775"/>
            <a:ext cx="430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и</a:t>
            </a:r>
          </a:p>
        </p:txBody>
      </p:sp>
      <p:sp>
        <p:nvSpPr>
          <p:cNvPr id="50336" name="Text Box 162"/>
          <p:cNvSpPr txBox="1">
            <a:spLocks noChangeArrowheads="1"/>
          </p:cNvSpPr>
          <p:nvPr/>
        </p:nvSpPr>
        <p:spPr bwMode="auto">
          <a:xfrm>
            <a:off x="5940425" y="1196975"/>
            <a:ext cx="40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9900CC"/>
                </a:solidFill>
                <a:latin typeface="Georgia" pitchFamily="18" charset="0"/>
              </a:rPr>
              <a:t>д</a:t>
            </a:r>
          </a:p>
        </p:txBody>
      </p:sp>
      <p:sp>
        <p:nvSpPr>
          <p:cNvPr id="50337" name="Text Box 163"/>
          <p:cNvSpPr txBox="1">
            <a:spLocks noChangeArrowheads="1"/>
          </p:cNvSpPr>
          <p:nvPr/>
        </p:nvSpPr>
        <p:spPr bwMode="auto">
          <a:xfrm>
            <a:off x="5940425" y="3573463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0338" name="Text Box 164"/>
          <p:cNvSpPr txBox="1">
            <a:spLocks noChangeArrowheads="1"/>
          </p:cNvSpPr>
          <p:nvPr/>
        </p:nvSpPr>
        <p:spPr bwMode="auto">
          <a:xfrm>
            <a:off x="5867400" y="3068638"/>
            <a:ext cx="544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9900CC"/>
                </a:solidFill>
                <a:latin typeface="Georgia" pitchFamily="18" charset="0"/>
              </a:rPr>
              <a:t>т</a:t>
            </a:r>
          </a:p>
        </p:txBody>
      </p:sp>
      <p:sp>
        <p:nvSpPr>
          <p:cNvPr id="51" name="Text Box 165"/>
          <p:cNvSpPr txBox="1">
            <a:spLocks noChangeArrowheads="1"/>
          </p:cNvSpPr>
          <p:nvPr/>
        </p:nvSpPr>
        <p:spPr bwMode="auto">
          <a:xfrm>
            <a:off x="6659563" y="3573463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666633"/>
                </a:solidFill>
                <a:latin typeface="Georgia" pitchFamily="18" charset="0"/>
              </a:rPr>
              <a:t>р</a:t>
            </a:r>
          </a:p>
        </p:txBody>
      </p:sp>
      <p:sp>
        <p:nvSpPr>
          <p:cNvPr id="52" name="Text Box 166"/>
          <p:cNvSpPr txBox="1">
            <a:spLocks noChangeArrowheads="1"/>
          </p:cNvSpPr>
          <p:nvPr/>
        </p:nvSpPr>
        <p:spPr bwMode="auto">
          <a:xfrm>
            <a:off x="6659563" y="3214686"/>
            <a:ext cx="412750" cy="37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666633"/>
                </a:solidFill>
                <a:latin typeface="Georgia" pitchFamily="18" charset="0"/>
              </a:rPr>
              <a:t>о</a:t>
            </a:r>
          </a:p>
        </p:txBody>
      </p:sp>
      <p:sp>
        <p:nvSpPr>
          <p:cNvPr id="53" name="Text Box 167"/>
          <p:cNvSpPr txBox="1">
            <a:spLocks noChangeArrowheads="1"/>
          </p:cNvSpPr>
          <p:nvPr/>
        </p:nvSpPr>
        <p:spPr bwMode="auto">
          <a:xfrm>
            <a:off x="6659563" y="5572140"/>
            <a:ext cx="422275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666633"/>
                </a:solidFill>
                <a:latin typeface="Georgia" pitchFamily="18" charset="0"/>
              </a:rPr>
              <a:t>а</a:t>
            </a:r>
          </a:p>
        </p:txBody>
      </p:sp>
      <p:sp>
        <p:nvSpPr>
          <p:cNvPr id="54" name="Text Box 168"/>
          <p:cNvSpPr txBox="1">
            <a:spLocks noChangeArrowheads="1"/>
          </p:cNvSpPr>
          <p:nvPr/>
        </p:nvSpPr>
        <p:spPr bwMode="auto">
          <a:xfrm>
            <a:off x="6659563" y="5000636"/>
            <a:ext cx="417512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666633"/>
                </a:solidFill>
                <a:latin typeface="Georgia" pitchFamily="18" charset="0"/>
              </a:rPr>
              <a:t>л</a:t>
            </a:r>
          </a:p>
        </p:txBody>
      </p:sp>
      <p:sp>
        <p:nvSpPr>
          <p:cNvPr id="55" name="Text Box 169"/>
          <p:cNvSpPr txBox="1">
            <a:spLocks noChangeArrowheads="1"/>
          </p:cNvSpPr>
          <p:nvPr/>
        </p:nvSpPr>
        <p:spPr bwMode="auto">
          <a:xfrm>
            <a:off x="6659563" y="4500570"/>
            <a:ext cx="425450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666633"/>
                </a:solidFill>
                <a:latin typeface="Georgia" pitchFamily="18" charset="0"/>
              </a:rPr>
              <a:t>у</a:t>
            </a:r>
          </a:p>
        </p:txBody>
      </p:sp>
      <p:sp>
        <p:nvSpPr>
          <p:cNvPr id="56" name="Text Box 170"/>
          <p:cNvSpPr txBox="1">
            <a:spLocks noChangeArrowheads="1"/>
          </p:cNvSpPr>
          <p:nvPr/>
        </p:nvSpPr>
        <p:spPr bwMode="auto">
          <a:xfrm>
            <a:off x="6588125" y="4005263"/>
            <a:ext cx="498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666633"/>
                </a:solidFill>
                <a:latin typeface="Georgia" pitchFamily="18" charset="0"/>
              </a:rPr>
              <a:t>м</a:t>
            </a:r>
          </a:p>
        </p:txBody>
      </p:sp>
      <p:cxnSp>
        <p:nvCxnSpPr>
          <p:cNvPr id="59" name="Прямая со стрелкой 58"/>
          <p:cNvCxnSpPr/>
          <p:nvPr/>
        </p:nvCxnSpPr>
        <p:spPr bwMode="auto">
          <a:xfrm rot="5400000">
            <a:off x="2536017" y="3679033"/>
            <a:ext cx="2357454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28" grpId="0"/>
      <p:bldP spid="28" grpId="1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4E3B30"/>
      </a:dk2>
      <a:lt2>
        <a:srgbClr val="FCECD5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1848</TotalTime>
  <Words>1310</Words>
  <Application>Microsoft Office PowerPoint</Application>
  <PresentationFormat>Экран (4:3)</PresentationFormat>
  <Paragraphs>459</Paragraphs>
  <Slides>40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40</vt:i4>
      </vt:variant>
    </vt:vector>
  </HeadingPairs>
  <TitlesOfParts>
    <vt:vector size="52" baseType="lpstr">
      <vt:lpstr>Arial</vt:lpstr>
      <vt:lpstr>Arial Black</vt:lpstr>
      <vt:lpstr>Book Antiqua</vt:lpstr>
      <vt:lpstr>Bookman Old Style</vt:lpstr>
      <vt:lpstr>Calibri</vt:lpstr>
      <vt:lpstr>Georgia</vt:lpstr>
      <vt:lpstr>Lucida Sans</vt:lpstr>
      <vt:lpstr>Times New Roman</vt:lpstr>
      <vt:lpstr>Wingdings</vt:lpstr>
      <vt:lpstr>Тема Office</vt:lpstr>
      <vt:lpstr>GraphC</vt:lpstr>
      <vt:lpstr>Формула</vt:lpstr>
      <vt:lpstr>Презентация урока по теме:</vt:lpstr>
      <vt:lpstr>Презентация PowerPoint</vt:lpstr>
      <vt:lpstr>Содержание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приёмы преобразования графиков </vt:lpstr>
      <vt:lpstr>f(x) → f(x + а) </vt:lpstr>
      <vt:lpstr>Презентация PowerPoint</vt:lpstr>
      <vt:lpstr>f(x) → f(x) + b </vt:lpstr>
      <vt:lpstr>Презентация PowerPoint</vt:lpstr>
      <vt:lpstr>f(x) → f(кx)  </vt:lpstr>
      <vt:lpstr>Растяжение (сжатие) в k раз вдоль оси OX </vt:lpstr>
      <vt:lpstr>0 &lt; k &lt; 1 </vt:lpstr>
      <vt:lpstr>Растяжение (сжатие) в k раз вдоль оси OY </vt:lpstr>
      <vt:lpstr>f(x) → f(– x) </vt:lpstr>
      <vt:lpstr>Презентация PowerPoint</vt:lpstr>
      <vt:lpstr>f(x) → – f (x) </vt:lpstr>
      <vt:lpstr>Презентация PowerPoint</vt:lpstr>
      <vt:lpstr>Презентация PowerPoint</vt:lpstr>
      <vt:lpstr>Презентация PowerPoint</vt:lpstr>
      <vt:lpstr>f(x) → f(│x│) </vt:lpstr>
      <vt:lpstr>Презентация PowerPoint</vt:lpstr>
      <vt:lpstr>Задание 1: Построить график  функции в одной системе координат y=cos(x+π/3)  y=cos(x- π/3)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соответствующие графики функций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2009-10-26T12:56:57Z</dcterms:created>
  <dcterms:modified xsi:type="dcterms:W3CDTF">2021-04-03T16:28:31Z</dcterms:modified>
</cp:coreProperties>
</file>